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sldIdLst>
    <p:sldId id="256" r:id="rId2"/>
    <p:sldId id="262" r:id="rId3"/>
    <p:sldId id="258" r:id="rId4"/>
    <p:sldId id="257" r:id="rId5"/>
    <p:sldId id="263" r:id="rId6"/>
    <p:sldId id="260" r:id="rId7"/>
    <p:sldId id="259" r:id="rId8"/>
    <p:sldId id="261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4" autoAdjust="0"/>
    <p:restoredTop sz="94660"/>
  </p:normalViewPr>
  <p:slideViewPr>
    <p:cSldViewPr>
      <p:cViewPr>
        <p:scale>
          <a:sx n="76" d="100"/>
          <a:sy n="76" d="100"/>
        </p:scale>
        <p:origin x="-2622" y="-8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B91134-223C-46FF-A70E-D1D533DAF75A}" type="doc">
      <dgm:prSet loTypeId="urn:microsoft.com/office/officeart/2005/8/layout/vList2" loCatId="list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en-US"/>
        </a:p>
      </dgm:t>
    </dgm:pt>
    <dgm:pt modelId="{E52D4D9E-CC8C-4659-BEED-0FDAD92CFE16}">
      <dgm:prSet phldrT="[Text]"/>
      <dgm:spPr/>
      <dgm:t>
        <a:bodyPr/>
        <a:lstStyle/>
        <a:p>
          <a:pPr algn="ctr"/>
          <a:r>
            <a:rPr lang="en-US" dirty="0" smtClean="0"/>
            <a:t>Choice</a:t>
          </a:r>
          <a:endParaRPr lang="en-US" dirty="0"/>
        </a:p>
      </dgm:t>
    </dgm:pt>
    <dgm:pt modelId="{E6277C66-371C-4496-92F0-544FCEDD722F}" type="parTrans" cxnId="{14469BEF-2D47-40A5-93CC-245394B1DA43}">
      <dgm:prSet/>
      <dgm:spPr/>
      <dgm:t>
        <a:bodyPr/>
        <a:lstStyle/>
        <a:p>
          <a:pPr algn="ctr"/>
          <a:endParaRPr lang="en-US"/>
        </a:p>
      </dgm:t>
    </dgm:pt>
    <dgm:pt modelId="{4B721F52-1E3A-4361-A2CE-4DEF920EC3B9}" type="sibTrans" cxnId="{14469BEF-2D47-40A5-93CC-245394B1DA43}">
      <dgm:prSet/>
      <dgm:spPr/>
      <dgm:t>
        <a:bodyPr/>
        <a:lstStyle/>
        <a:p>
          <a:pPr algn="ctr"/>
          <a:endParaRPr lang="en-US"/>
        </a:p>
      </dgm:t>
    </dgm:pt>
    <dgm:pt modelId="{D2F695EF-97C4-4BFD-98BD-E4D7F01793C3}">
      <dgm:prSet phldrT="[Text]"/>
      <dgm:spPr/>
      <dgm:t>
        <a:bodyPr/>
        <a:lstStyle/>
        <a:p>
          <a:pPr algn="ctr"/>
          <a:r>
            <a:rPr lang="en-US" dirty="0" smtClean="0"/>
            <a:t>Flexibility</a:t>
          </a:r>
          <a:endParaRPr lang="en-US" dirty="0"/>
        </a:p>
      </dgm:t>
    </dgm:pt>
    <dgm:pt modelId="{4083B9BF-79B1-4FA4-B344-C413B712A9B4}" type="parTrans" cxnId="{9A2C16D2-9A6F-4A6A-9880-E5383F4DA14E}">
      <dgm:prSet/>
      <dgm:spPr/>
      <dgm:t>
        <a:bodyPr/>
        <a:lstStyle/>
        <a:p>
          <a:pPr algn="ctr"/>
          <a:endParaRPr lang="en-US"/>
        </a:p>
      </dgm:t>
    </dgm:pt>
    <dgm:pt modelId="{8A32987C-FC27-47D8-A313-C9F6735D262B}" type="sibTrans" cxnId="{9A2C16D2-9A6F-4A6A-9880-E5383F4DA14E}">
      <dgm:prSet/>
      <dgm:spPr/>
      <dgm:t>
        <a:bodyPr/>
        <a:lstStyle/>
        <a:p>
          <a:pPr algn="ctr"/>
          <a:endParaRPr lang="en-US"/>
        </a:p>
      </dgm:t>
    </dgm:pt>
    <dgm:pt modelId="{6DFC939D-7B0A-42BD-AEE9-B9A4A5DA31A9}">
      <dgm:prSet phldrT="[Text]"/>
      <dgm:spPr/>
      <dgm:t>
        <a:bodyPr/>
        <a:lstStyle/>
        <a:p>
          <a:pPr algn="ctr"/>
          <a:r>
            <a:rPr lang="en-US" dirty="0" smtClean="0"/>
            <a:t>Cost-Effectiveness</a:t>
          </a:r>
          <a:endParaRPr lang="en-US" dirty="0"/>
        </a:p>
      </dgm:t>
    </dgm:pt>
    <dgm:pt modelId="{5B4D2130-DFE3-48EE-BA4B-15E48AA9F4EC}" type="parTrans" cxnId="{BC758CBD-4662-468C-9DB4-1F307F6B212B}">
      <dgm:prSet/>
      <dgm:spPr/>
      <dgm:t>
        <a:bodyPr/>
        <a:lstStyle/>
        <a:p>
          <a:pPr algn="ctr"/>
          <a:endParaRPr lang="en-US"/>
        </a:p>
      </dgm:t>
    </dgm:pt>
    <dgm:pt modelId="{06774D4A-330C-4695-A6C6-5FDD9B9259DC}" type="sibTrans" cxnId="{BC758CBD-4662-468C-9DB4-1F307F6B212B}">
      <dgm:prSet/>
      <dgm:spPr/>
      <dgm:t>
        <a:bodyPr/>
        <a:lstStyle/>
        <a:p>
          <a:pPr algn="ctr"/>
          <a:endParaRPr lang="en-US"/>
        </a:p>
      </dgm:t>
    </dgm:pt>
    <dgm:pt modelId="{51C2C4B5-93B2-406A-9E1D-30985DF92250}">
      <dgm:prSet phldrT="[Text]"/>
      <dgm:spPr/>
      <dgm:t>
        <a:bodyPr/>
        <a:lstStyle/>
        <a:p>
          <a:pPr algn="ctr"/>
          <a:r>
            <a:rPr lang="en-US" dirty="0" smtClean="0"/>
            <a:t>Deliverability </a:t>
          </a:r>
          <a:endParaRPr lang="en-US" dirty="0"/>
        </a:p>
      </dgm:t>
    </dgm:pt>
    <dgm:pt modelId="{52B60D4F-5E9B-4FBB-91BE-33B63455BEE6}" type="parTrans" cxnId="{D6B60D71-1DD9-41F0-B1DA-EF259AEC75C3}">
      <dgm:prSet/>
      <dgm:spPr/>
      <dgm:t>
        <a:bodyPr/>
        <a:lstStyle/>
        <a:p>
          <a:pPr algn="ctr"/>
          <a:endParaRPr lang="en-US"/>
        </a:p>
      </dgm:t>
    </dgm:pt>
    <dgm:pt modelId="{96877A76-FDDB-4AAD-8E37-B8174F20F9A0}" type="sibTrans" cxnId="{D6B60D71-1DD9-41F0-B1DA-EF259AEC75C3}">
      <dgm:prSet/>
      <dgm:spPr/>
      <dgm:t>
        <a:bodyPr/>
        <a:lstStyle/>
        <a:p>
          <a:pPr algn="ctr"/>
          <a:endParaRPr lang="en-US"/>
        </a:p>
      </dgm:t>
    </dgm:pt>
    <dgm:pt modelId="{A750FB8F-B2C3-4CCA-B700-2B265E003FDF}" type="pres">
      <dgm:prSet presAssocID="{F7B91134-223C-46FF-A70E-D1D533DAF75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6980C8-7542-4EFF-9F33-36E6D9EA7EDB}" type="pres">
      <dgm:prSet presAssocID="{E52D4D9E-CC8C-4659-BEED-0FDAD92CFE1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A233AE-ECCD-4F66-8562-C0C87CF66109}" type="pres">
      <dgm:prSet presAssocID="{4B721F52-1E3A-4361-A2CE-4DEF920EC3B9}" presName="spacer" presStyleCnt="0"/>
      <dgm:spPr/>
    </dgm:pt>
    <dgm:pt modelId="{F6905B06-439E-4DB0-9EA2-E0E4A2DC81B0}" type="pres">
      <dgm:prSet presAssocID="{D2F695EF-97C4-4BFD-98BD-E4D7F01793C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40ADE9-935F-415D-BA79-4BF71646A8B8}" type="pres">
      <dgm:prSet presAssocID="{8A32987C-FC27-47D8-A313-C9F6735D262B}" presName="spacer" presStyleCnt="0"/>
      <dgm:spPr/>
    </dgm:pt>
    <dgm:pt modelId="{E938FDE2-2A97-4253-B123-4E34900F2CA9}" type="pres">
      <dgm:prSet presAssocID="{6DFC939D-7B0A-42BD-AEE9-B9A4A5DA31A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4A8B58-1E8B-491D-8143-0CC9C5A9301F}" type="pres">
      <dgm:prSet presAssocID="{06774D4A-330C-4695-A6C6-5FDD9B9259DC}" presName="spacer" presStyleCnt="0"/>
      <dgm:spPr/>
    </dgm:pt>
    <dgm:pt modelId="{97379E50-79D9-40E3-ADA3-CBE0E781380F}" type="pres">
      <dgm:prSet presAssocID="{51C2C4B5-93B2-406A-9E1D-30985DF9225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2C16D2-9A6F-4A6A-9880-E5383F4DA14E}" srcId="{F7B91134-223C-46FF-A70E-D1D533DAF75A}" destId="{D2F695EF-97C4-4BFD-98BD-E4D7F01793C3}" srcOrd="1" destOrd="0" parTransId="{4083B9BF-79B1-4FA4-B344-C413B712A9B4}" sibTransId="{8A32987C-FC27-47D8-A313-C9F6735D262B}"/>
    <dgm:cxn modelId="{84CA12C7-C15F-4CC9-9BB3-49271265AF2B}" type="presOf" srcId="{E52D4D9E-CC8C-4659-BEED-0FDAD92CFE16}" destId="{3D6980C8-7542-4EFF-9F33-36E6D9EA7EDB}" srcOrd="0" destOrd="0" presId="urn:microsoft.com/office/officeart/2005/8/layout/vList2"/>
    <dgm:cxn modelId="{D6B60D71-1DD9-41F0-B1DA-EF259AEC75C3}" srcId="{F7B91134-223C-46FF-A70E-D1D533DAF75A}" destId="{51C2C4B5-93B2-406A-9E1D-30985DF92250}" srcOrd="3" destOrd="0" parTransId="{52B60D4F-5E9B-4FBB-91BE-33B63455BEE6}" sibTransId="{96877A76-FDDB-4AAD-8E37-B8174F20F9A0}"/>
    <dgm:cxn modelId="{18A309EA-2AE5-45A0-A670-79FB6D657BC0}" type="presOf" srcId="{51C2C4B5-93B2-406A-9E1D-30985DF92250}" destId="{97379E50-79D9-40E3-ADA3-CBE0E781380F}" srcOrd="0" destOrd="0" presId="urn:microsoft.com/office/officeart/2005/8/layout/vList2"/>
    <dgm:cxn modelId="{2EBA7324-531D-40CB-A8EF-574C23B41EFD}" type="presOf" srcId="{F7B91134-223C-46FF-A70E-D1D533DAF75A}" destId="{A750FB8F-B2C3-4CCA-B700-2B265E003FDF}" srcOrd="0" destOrd="0" presId="urn:microsoft.com/office/officeart/2005/8/layout/vList2"/>
    <dgm:cxn modelId="{14469BEF-2D47-40A5-93CC-245394B1DA43}" srcId="{F7B91134-223C-46FF-A70E-D1D533DAF75A}" destId="{E52D4D9E-CC8C-4659-BEED-0FDAD92CFE16}" srcOrd="0" destOrd="0" parTransId="{E6277C66-371C-4496-92F0-544FCEDD722F}" sibTransId="{4B721F52-1E3A-4361-A2CE-4DEF920EC3B9}"/>
    <dgm:cxn modelId="{59512484-0316-4159-8046-3B4DAFC301C0}" type="presOf" srcId="{6DFC939D-7B0A-42BD-AEE9-B9A4A5DA31A9}" destId="{E938FDE2-2A97-4253-B123-4E34900F2CA9}" srcOrd="0" destOrd="0" presId="urn:microsoft.com/office/officeart/2005/8/layout/vList2"/>
    <dgm:cxn modelId="{27B8151C-28DB-42D8-B354-A18D98797E4F}" type="presOf" srcId="{D2F695EF-97C4-4BFD-98BD-E4D7F01793C3}" destId="{F6905B06-439E-4DB0-9EA2-E0E4A2DC81B0}" srcOrd="0" destOrd="0" presId="urn:microsoft.com/office/officeart/2005/8/layout/vList2"/>
    <dgm:cxn modelId="{BC758CBD-4662-468C-9DB4-1F307F6B212B}" srcId="{F7B91134-223C-46FF-A70E-D1D533DAF75A}" destId="{6DFC939D-7B0A-42BD-AEE9-B9A4A5DA31A9}" srcOrd="2" destOrd="0" parTransId="{5B4D2130-DFE3-48EE-BA4B-15E48AA9F4EC}" sibTransId="{06774D4A-330C-4695-A6C6-5FDD9B9259DC}"/>
    <dgm:cxn modelId="{07871CD1-816A-4B9F-8FE2-30B1725B3F9B}" type="presParOf" srcId="{A750FB8F-B2C3-4CCA-B700-2B265E003FDF}" destId="{3D6980C8-7542-4EFF-9F33-36E6D9EA7EDB}" srcOrd="0" destOrd="0" presId="urn:microsoft.com/office/officeart/2005/8/layout/vList2"/>
    <dgm:cxn modelId="{29B3F22E-75D6-41A1-BD49-8CE7611471C5}" type="presParOf" srcId="{A750FB8F-B2C3-4CCA-B700-2B265E003FDF}" destId="{F8A233AE-ECCD-4F66-8562-C0C87CF66109}" srcOrd="1" destOrd="0" presId="urn:microsoft.com/office/officeart/2005/8/layout/vList2"/>
    <dgm:cxn modelId="{9769B473-5997-4326-AADD-01D36EF2CBBC}" type="presParOf" srcId="{A750FB8F-B2C3-4CCA-B700-2B265E003FDF}" destId="{F6905B06-439E-4DB0-9EA2-E0E4A2DC81B0}" srcOrd="2" destOrd="0" presId="urn:microsoft.com/office/officeart/2005/8/layout/vList2"/>
    <dgm:cxn modelId="{DCDB08A6-7714-411B-8606-A14E7C765F2F}" type="presParOf" srcId="{A750FB8F-B2C3-4CCA-B700-2B265E003FDF}" destId="{4A40ADE9-935F-415D-BA79-4BF71646A8B8}" srcOrd="3" destOrd="0" presId="urn:microsoft.com/office/officeart/2005/8/layout/vList2"/>
    <dgm:cxn modelId="{CD129BC8-1E9E-4E53-AE35-CEED0F561E5B}" type="presParOf" srcId="{A750FB8F-B2C3-4CCA-B700-2B265E003FDF}" destId="{E938FDE2-2A97-4253-B123-4E34900F2CA9}" srcOrd="4" destOrd="0" presId="urn:microsoft.com/office/officeart/2005/8/layout/vList2"/>
    <dgm:cxn modelId="{A5ED1B6F-8E4E-439D-B502-EC38E47716F6}" type="presParOf" srcId="{A750FB8F-B2C3-4CCA-B700-2B265E003FDF}" destId="{384A8B58-1E8B-491D-8143-0CC9C5A9301F}" srcOrd="5" destOrd="0" presId="urn:microsoft.com/office/officeart/2005/8/layout/vList2"/>
    <dgm:cxn modelId="{B15EDC92-27B4-49EF-98EA-2D28BC189B6D}" type="presParOf" srcId="{A750FB8F-B2C3-4CCA-B700-2B265E003FDF}" destId="{97379E50-79D9-40E3-ADA3-CBE0E781380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6980C8-7542-4EFF-9F33-36E6D9EA7EDB}">
      <dsp:nvSpPr>
        <dsp:cNvPr id="0" name=""/>
        <dsp:cNvSpPr/>
      </dsp:nvSpPr>
      <dsp:spPr>
        <a:xfrm>
          <a:off x="0" y="32280"/>
          <a:ext cx="6400800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Choice</a:t>
          </a:r>
          <a:endParaRPr lang="en-US" sz="3800" kern="1200" dirty="0"/>
        </a:p>
      </dsp:txBody>
      <dsp:txXfrm>
        <a:off x="0" y="32280"/>
        <a:ext cx="6400800" cy="911430"/>
      </dsp:txXfrm>
    </dsp:sp>
    <dsp:sp modelId="{F6905B06-439E-4DB0-9EA2-E0E4A2DC81B0}">
      <dsp:nvSpPr>
        <dsp:cNvPr id="0" name=""/>
        <dsp:cNvSpPr/>
      </dsp:nvSpPr>
      <dsp:spPr>
        <a:xfrm>
          <a:off x="0" y="1053150"/>
          <a:ext cx="6400800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Flexibility</a:t>
          </a:r>
          <a:endParaRPr lang="en-US" sz="3800" kern="1200" dirty="0"/>
        </a:p>
      </dsp:txBody>
      <dsp:txXfrm>
        <a:off x="0" y="1053150"/>
        <a:ext cx="6400800" cy="911430"/>
      </dsp:txXfrm>
    </dsp:sp>
    <dsp:sp modelId="{E938FDE2-2A97-4253-B123-4E34900F2CA9}">
      <dsp:nvSpPr>
        <dsp:cNvPr id="0" name=""/>
        <dsp:cNvSpPr/>
      </dsp:nvSpPr>
      <dsp:spPr>
        <a:xfrm>
          <a:off x="0" y="2074020"/>
          <a:ext cx="6400800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Cost-Effectiveness</a:t>
          </a:r>
          <a:endParaRPr lang="en-US" sz="3800" kern="1200" dirty="0"/>
        </a:p>
      </dsp:txBody>
      <dsp:txXfrm>
        <a:off x="0" y="2074020"/>
        <a:ext cx="6400800" cy="911430"/>
      </dsp:txXfrm>
    </dsp:sp>
    <dsp:sp modelId="{97379E50-79D9-40E3-ADA3-CBE0E781380F}">
      <dsp:nvSpPr>
        <dsp:cNvPr id="0" name=""/>
        <dsp:cNvSpPr/>
      </dsp:nvSpPr>
      <dsp:spPr>
        <a:xfrm>
          <a:off x="0" y="3094890"/>
          <a:ext cx="6400800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Deliverability </a:t>
          </a:r>
          <a:endParaRPr lang="en-US" sz="3800" kern="1200" dirty="0"/>
        </a:p>
      </dsp:txBody>
      <dsp:txXfrm>
        <a:off x="0" y="3094890"/>
        <a:ext cx="6400800" cy="911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DDBD04A-7DD2-4924-B043-11D4C1FA90C5}" type="datetimeFigureOut">
              <a:rPr lang="en-US"/>
              <a:pPr>
                <a:defRPr/>
              </a:pPr>
              <a:t>3/22/2012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DB8921-9DE7-4F3A-BFA8-7F538CF30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7200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Linda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139F61-9CA4-4C60-AFD2-D16355BFF19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Java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F16C38-DA49-4751-BD1D-6A2F21D6D63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Potential Funding Sources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42064B-7606-4A55-A95E-ACFDD467956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A5FDF4-9AC2-48F1-9559-3EE146829B2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F9FD6-AF3B-4CAA-85DD-C353AC99D6A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314614-BE59-4EE0-8380-4485E9EE81A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Q&amp;A from the audience 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5A15FC-E989-4021-B24B-EC0D1636639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Java et al 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33CE30-68DE-4BCD-8354-7FA53262F472}" type="slidenum">
              <a:rPr 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D411F-3CA5-4AD3-BEB8-8CC898C309F6}" type="datetimeFigureOut">
              <a:rPr lang="en-US"/>
              <a:pPr>
                <a:defRPr/>
              </a:pPr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5B111-93F8-4D65-8194-0DEB0DCCF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B3C9B-E307-4B14-9270-05068A4FF700}" type="datetimeFigureOut">
              <a:rPr lang="en-US"/>
              <a:pPr>
                <a:defRPr/>
              </a:pPr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60AA9-B633-4043-B4C5-B32DDE5B1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91973-C1BC-413F-B369-F0C4C18F1759}" type="datetimeFigureOut">
              <a:rPr lang="en-US"/>
              <a:pPr>
                <a:defRPr/>
              </a:pPr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C95D7-DADE-46AC-8926-08B87DA8F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1594F-05D4-4E7F-A564-6B35B3D2D176}" type="datetimeFigureOut">
              <a:rPr lang="en-US"/>
              <a:pPr>
                <a:defRPr/>
              </a:pPr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87C97-B9F7-4163-B029-288808E90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AEA7A-33DC-4206-AF7D-5A62FB2E22F0}" type="datetimeFigureOut">
              <a:rPr lang="en-US"/>
              <a:pPr>
                <a:defRPr/>
              </a:pPr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34A85-8C64-4D45-AB85-442BD13A2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98BAC-FFDE-4B4A-888C-E3637D6EBA98}" type="datetimeFigureOut">
              <a:rPr lang="en-US"/>
              <a:pPr>
                <a:defRPr/>
              </a:pPr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9FADA-FC45-4898-A77E-59CCCABDE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21D4C-0AE1-4854-8AB8-196F8BEC431D}" type="datetimeFigureOut">
              <a:rPr lang="en-US"/>
              <a:pPr>
                <a:defRPr/>
              </a:pPr>
              <a:t>3/22/2012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30821-C223-4AD8-9D01-885225648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2FBE3-7F19-4E03-AA89-26316921C9A2}" type="datetimeFigureOut">
              <a:rPr lang="en-US"/>
              <a:pPr>
                <a:defRPr/>
              </a:pPr>
              <a:t>3/22/2012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CCE5F-96FB-460F-9D7C-FFBA7DD1E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1B0AC-2FD5-40C5-817F-9C340E077933}" type="datetimeFigureOut">
              <a:rPr lang="en-US"/>
              <a:pPr>
                <a:defRPr/>
              </a:pPr>
              <a:t>3/22/2012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65986-54A9-47AC-88F2-2132DE5E7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8DBC3-A0D5-4003-B9C8-20A65455E840}" type="datetimeFigureOut">
              <a:rPr lang="en-US"/>
              <a:pPr>
                <a:defRPr/>
              </a:pPr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E600E-900A-48D6-9347-B5EB5DDFE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A050F-8661-4A9D-8A68-281495DE874E}" type="datetimeFigureOut">
              <a:rPr lang="en-US"/>
              <a:pPr>
                <a:defRPr/>
              </a:pPr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277E9-74E8-4804-BC81-B55BDAA4C1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607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A56CA7-A402-4138-BD05-EB513D6F1579}" type="datetimeFigureOut">
              <a:rPr lang="en-US"/>
              <a:pPr>
                <a:defRPr/>
              </a:pPr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C0E9C3-2FD4-47FD-BA3E-A719D0473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wm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alabamarespite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labamarespite@aol.co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hyperlink" Target="mailto:sharingthecare@ucphuntsville.org" TargetMode="External"/><Relationship Id="rId4" Type="http://schemas.openxmlformats.org/officeDocument/2006/relationships/hyperlink" Target="mailto:jbennett@ucphunstville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 idx="4294967295"/>
          </p:nvPr>
        </p:nvSpPr>
        <p:spPr>
          <a:xfrm>
            <a:off x="723900" y="685800"/>
            <a:ext cx="7772400" cy="1905000"/>
          </a:xfrm>
        </p:spPr>
        <p:txBody>
          <a:bodyPr/>
          <a:lstStyle/>
          <a:p>
            <a:pPr eaLnBrk="1" hangingPunct="1"/>
            <a:r>
              <a:rPr lang="en-US" sz="6000">
                <a:solidFill>
                  <a:schemeClr val="accent1"/>
                </a:solidFill>
              </a:rPr>
              <a:t>The Voucher Respite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409700" y="2579688"/>
            <a:ext cx="6400800" cy="1839912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/>
            </a:pPr>
            <a:r>
              <a:rPr lang="en-US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Times New Roman"/>
                <a:cs typeface="Times New Roman"/>
              </a:rPr>
              <a:t>Maximizing Caregiver Choice, Flexibility, and Cost-Effectiveness Using Vouchers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1752600" y="6345238"/>
            <a:ext cx="6019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>
                <a:latin typeface="Calibri" pitchFamily="34" charset="0"/>
              </a:rPr>
              <a:t>Presented by Alabama Lifespan Respite Resource Network</a:t>
            </a:r>
          </a:p>
        </p:txBody>
      </p:sp>
      <p:pic>
        <p:nvPicPr>
          <p:cNvPr id="14340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426085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chemeClr val="tx2"/>
                </a:solidFill>
              </a:rPr>
              <a:t>What Are Vouchers?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 voucher is a certificate, redeemable like cash, issued directly to the caregiver for respite services.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Each voucher fund has its own set of regulations that determine who may apply, and parameters for reimbursement.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kern="1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 idx="4294967295"/>
          </p:nvPr>
        </p:nvSpPr>
        <p:spPr>
          <a:xfrm>
            <a:off x="228600" y="719138"/>
            <a:ext cx="7391400" cy="1676400"/>
          </a:xfrm>
        </p:spPr>
        <p:txBody>
          <a:bodyPr/>
          <a:lstStyle/>
          <a:p>
            <a:pPr eaLnBrk="1" hangingPunct="1"/>
            <a:r>
              <a:rPr lang="en-US" sz="6000">
                <a:solidFill>
                  <a:schemeClr val="tx2"/>
                </a:solidFill>
              </a:rPr>
              <a:t>Potential Funding Sources </a:t>
            </a:r>
          </a:p>
        </p:txBody>
      </p:sp>
      <p:pic>
        <p:nvPicPr>
          <p:cNvPr id="18434" name="Picture 4" descr="C:\Users\AL.Respite.UCPHSV\AppData\Local\Microsoft\Windows\Temporary Internet Files\Content.IE5\OJGE5R2P\MC90033427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14338"/>
            <a:ext cx="2130425" cy="228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609600" y="3200400"/>
            <a:ext cx="7548563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>
                <a:solidFill>
                  <a:schemeClr val="tx2"/>
                </a:solidFill>
                <a:latin typeface="Calibri" pitchFamily="34" charset="0"/>
              </a:rPr>
              <a:t>- Contracts with State Departments</a:t>
            </a:r>
          </a:p>
          <a:p>
            <a:pPr eaLnBrk="1" hangingPunct="1"/>
            <a:r>
              <a:rPr lang="en-US" sz="3200">
                <a:solidFill>
                  <a:schemeClr val="tx2"/>
                </a:solidFill>
                <a:latin typeface="Calibri" pitchFamily="34" charset="0"/>
              </a:rPr>
              <a:t>- Community Foundations</a:t>
            </a:r>
          </a:p>
          <a:p>
            <a:pPr eaLnBrk="1" hangingPunct="1"/>
            <a:r>
              <a:rPr lang="en-US" sz="3200">
                <a:solidFill>
                  <a:schemeClr val="tx2"/>
                </a:solidFill>
                <a:latin typeface="Calibri" pitchFamily="34" charset="0"/>
              </a:rPr>
              <a:t>- Corporate Grants</a:t>
            </a:r>
          </a:p>
          <a:p>
            <a:pPr eaLnBrk="1" hangingPunct="1"/>
            <a:r>
              <a:rPr lang="en-US" sz="3200">
                <a:solidFill>
                  <a:schemeClr val="tx2"/>
                </a:solidFill>
                <a:latin typeface="Calibri" pitchFamily="34" charset="0"/>
              </a:rPr>
              <a:t>- Lifespan Respite Grant</a:t>
            </a:r>
          </a:p>
          <a:p>
            <a:pPr eaLnBrk="1" hangingPunct="1"/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 idx="4294967295"/>
          </p:nvPr>
        </p:nvSpPr>
        <p:spPr>
          <a:xfrm>
            <a:off x="6096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sz="8000">
                <a:solidFill>
                  <a:schemeClr val="tx2"/>
                </a:solidFill>
              </a:rPr>
              <a:t>Why Vouchers? </a:t>
            </a:r>
          </a:p>
        </p:txBody>
      </p:sp>
      <p:pic>
        <p:nvPicPr>
          <p:cNvPr id="20482" name="Picture 2" descr="C:\Users\AL.Respite.UCPHSV\AppData\Local\Microsoft\Windows\Temporary Internet Files\Content.IE5\4VM4T14X\MC90030371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288"/>
            <a:ext cx="139858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Diagram 5"/>
          <p:cNvGraphicFramePr/>
          <p:nvPr/>
        </p:nvGraphicFramePr>
        <p:xfrm>
          <a:off x="1676400" y="2133600"/>
          <a:ext cx="64008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1"/>
          <p:cNvSpPr txBox="1">
            <a:spLocks noChangeArrowheads="1"/>
          </p:cNvSpPr>
          <p:nvPr/>
        </p:nvSpPr>
        <p:spPr bwMode="auto">
          <a:xfrm>
            <a:off x="1295400" y="533400"/>
            <a:ext cx="66294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600">
                <a:solidFill>
                  <a:schemeClr val="tx2"/>
                </a:solidFill>
                <a:latin typeface="Calibri" pitchFamily="34" charset="0"/>
              </a:rPr>
              <a:t>How Does the Program Work?</a:t>
            </a:r>
          </a:p>
        </p:txBody>
      </p:sp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1752600" y="2819400"/>
            <a:ext cx="59436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3600">
                <a:solidFill>
                  <a:schemeClr val="tx2"/>
                </a:solidFill>
                <a:latin typeface="Calibri" pitchFamily="34" charset="0"/>
              </a:rPr>
              <a:t>- Voucher Respite Enrollment Procedures</a:t>
            </a:r>
          </a:p>
          <a:p>
            <a:pPr algn="ctr" eaLnBrk="1" hangingPunct="1">
              <a:buFontTx/>
              <a:buChar char="-"/>
            </a:pPr>
            <a:r>
              <a:rPr lang="en-US" sz="3600">
                <a:solidFill>
                  <a:schemeClr val="tx2"/>
                </a:solidFill>
                <a:latin typeface="Calibri" pitchFamily="34" charset="0"/>
              </a:rPr>
              <a:t>Voucher Respite Enrollment Form</a:t>
            </a:r>
          </a:p>
          <a:p>
            <a:pPr algn="ctr" eaLnBrk="1" hangingPunct="1">
              <a:buFontTx/>
              <a:buChar char="-"/>
            </a:pPr>
            <a:r>
              <a:rPr lang="en-US" sz="3600">
                <a:solidFill>
                  <a:schemeClr val="tx2"/>
                </a:solidFill>
                <a:latin typeface="Calibri" pitchFamily="34" charset="0"/>
              </a:rPr>
              <a:t> Record Keeping</a:t>
            </a:r>
          </a:p>
          <a:p>
            <a:pPr eaLnBrk="1" hangingPunct="1"/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ctrTitle" idx="4294967295"/>
          </p:nvPr>
        </p:nvSpPr>
        <p:spPr>
          <a:xfrm>
            <a:off x="887413" y="381000"/>
            <a:ext cx="7696200" cy="8382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chemeClr val="tx2"/>
                </a:solidFill>
              </a:rPr>
              <a:t>Let’s Hear From the Caregivers 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152400" y="1350963"/>
            <a:ext cx="3200400" cy="31242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My husband and I were able to go to Birmingham for a night by ourselves for the first time in 10 years. We had a quiet dinner alone – it was wonderful!  This trip definitely strengthened our relationship!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5715000" y="3581400"/>
            <a:ext cx="2895600" cy="26670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The respite funds are such a blessing. They give you time for yourself, mate, parents, and grandchildren….. It helps more than words can explain.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3733800" y="1350963"/>
            <a:ext cx="3657600" cy="208915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We have found two people to provide respite care and we are grateful to you for providing the service to make this possible.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533400" y="5486400"/>
            <a:ext cx="4800600" cy="7620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 took a class on stained glass with my husband – something I have been wanting to do for years!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C:\Users\AL.Respite.UCPHSV\AppData\Local\Microsoft\Windows\Temporary Internet Files\Content.IE5\OJGE5R2P\MC900437094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350" y="284163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Box 4"/>
          <p:cNvSpPr txBox="1">
            <a:spLocks noChangeArrowheads="1"/>
          </p:cNvSpPr>
          <p:nvPr/>
        </p:nvSpPr>
        <p:spPr bwMode="auto">
          <a:xfrm>
            <a:off x="1157288" y="0"/>
            <a:ext cx="7239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8000">
                <a:solidFill>
                  <a:schemeClr val="tx2"/>
                </a:solidFill>
                <a:latin typeface="Calibri" pitchFamily="34" charset="0"/>
              </a:rPr>
              <a:t>Forms and Tools </a:t>
            </a:r>
          </a:p>
        </p:txBody>
      </p:sp>
      <p:sp>
        <p:nvSpPr>
          <p:cNvPr id="25603" name="TextBox 5"/>
          <p:cNvSpPr txBox="1">
            <a:spLocks noChangeArrowheads="1"/>
          </p:cNvSpPr>
          <p:nvPr/>
        </p:nvSpPr>
        <p:spPr bwMode="auto">
          <a:xfrm>
            <a:off x="152400" y="5943600"/>
            <a:ext cx="8991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>
                <a:latin typeface="Calibri" pitchFamily="34" charset="0"/>
              </a:rPr>
              <a:t>These tools are available on our website</a:t>
            </a:r>
          </a:p>
          <a:p>
            <a:pPr algn="ctr" eaLnBrk="1" hangingPunct="1"/>
            <a:r>
              <a:rPr lang="en-US" sz="2400">
                <a:latin typeface="Calibri" pitchFamily="34" charset="0"/>
                <a:hlinkClick r:id="rId4"/>
              </a:rPr>
              <a:t>www.alabamarespite.org</a:t>
            </a:r>
            <a:endParaRPr lang="en-US" sz="2400">
              <a:latin typeface="Calibri" pitchFamily="34" charset="0"/>
            </a:endParaRPr>
          </a:p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25604" name="TextBox 6"/>
          <p:cNvSpPr txBox="1">
            <a:spLocks noChangeArrowheads="1"/>
          </p:cNvSpPr>
          <p:nvPr/>
        </p:nvSpPr>
        <p:spPr bwMode="auto">
          <a:xfrm>
            <a:off x="1974850" y="1600200"/>
            <a:ext cx="541655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800">
                <a:solidFill>
                  <a:schemeClr val="tx2"/>
                </a:solidFill>
                <a:latin typeface="Calibri" pitchFamily="34" charset="0"/>
              </a:rPr>
              <a:t>“Give Me A Break!” Brochure</a:t>
            </a:r>
          </a:p>
          <a:p>
            <a:pPr algn="ctr" eaLnBrk="1" hangingPunct="1"/>
            <a:endParaRPr lang="en-US" sz="2800">
              <a:solidFill>
                <a:schemeClr val="tx2"/>
              </a:solidFill>
              <a:latin typeface="Calibri" pitchFamily="34" charset="0"/>
            </a:endParaRPr>
          </a:p>
          <a:p>
            <a:pPr algn="ctr" eaLnBrk="1" hangingPunct="1"/>
            <a:r>
              <a:rPr lang="en-US" sz="2800">
                <a:solidFill>
                  <a:schemeClr val="tx2"/>
                </a:solidFill>
                <a:latin typeface="Calibri" pitchFamily="34" charset="0"/>
              </a:rPr>
              <a:t>“All About Our Special Family Members” Brochure</a:t>
            </a:r>
          </a:p>
          <a:p>
            <a:pPr algn="ctr" eaLnBrk="1" hangingPunct="1"/>
            <a:endParaRPr lang="en-US" sz="2800">
              <a:solidFill>
                <a:schemeClr val="tx2"/>
              </a:solidFill>
              <a:latin typeface="Calibri" pitchFamily="34" charset="0"/>
            </a:endParaRPr>
          </a:p>
          <a:p>
            <a:pPr algn="ctr" eaLnBrk="1" hangingPunct="1"/>
            <a:r>
              <a:rPr lang="en-US" sz="2800">
                <a:solidFill>
                  <a:schemeClr val="tx2"/>
                </a:solidFill>
                <a:latin typeface="Calibri" pitchFamily="34" charset="0"/>
              </a:rPr>
              <a:t>Hiring Respite Care Providers: A Handbook for Accessing and Using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C:\Users\AL.Respite.UCPHSV\AppData\Local\Microsoft\Windows\Temporary Internet Files\Content.IE5\PHTHTF6M\MC9003833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85800"/>
            <a:ext cx="8116888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Box 1"/>
          <p:cNvSpPr txBox="1">
            <a:spLocks noChangeArrowheads="1"/>
          </p:cNvSpPr>
          <p:nvPr/>
        </p:nvSpPr>
        <p:spPr bwMode="auto">
          <a:xfrm>
            <a:off x="685800" y="381000"/>
            <a:ext cx="77724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3600" b="1">
                <a:solidFill>
                  <a:srgbClr val="1F497D"/>
                </a:solidFill>
                <a:latin typeface="Calibri" pitchFamily="34" charset="0"/>
              </a:rPr>
              <a:t>Thank You for Coming </a:t>
            </a:r>
          </a:p>
          <a:p>
            <a:pPr algn="ctr" eaLnBrk="1" hangingPunct="1"/>
            <a:endParaRPr lang="en-US" b="1">
              <a:solidFill>
                <a:srgbClr val="1F497D"/>
              </a:solidFill>
              <a:latin typeface="Calibri" pitchFamily="34" charset="0"/>
            </a:endParaRPr>
          </a:p>
          <a:p>
            <a:pPr algn="ctr" eaLnBrk="1" hangingPunct="1"/>
            <a:r>
              <a:rPr lang="en-US" sz="3600" b="1">
                <a:solidFill>
                  <a:srgbClr val="1F497D"/>
                </a:solidFill>
                <a:latin typeface="Calibri" pitchFamily="34" charset="0"/>
              </a:rPr>
              <a:t>We Look Forward to Working With You!</a:t>
            </a:r>
          </a:p>
        </p:txBody>
      </p:sp>
      <p:sp>
        <p:nvSpPr>
          <p:cNvPr id="29698" name="TextBox 2"/>
          <p:cNvSpPr txBox="1">
            <a:spLocks noChangeArrowheads="1"/>
          </p:cNvSpPr>
          <p:nvPr/>
        </p:nvSpPr>
        <p:spPr bwMode="auto">
          <a:xfrm>
            <a:off x="1752600" y="3886200"/>
            <a:ext cx="5638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800">
                <a:solidFill>
                  <a:srgbClr val="1F497D"/>
                </a:solidFill>
                <a:latin typeface="Calibri" pitchFamily="34" charset="0"/>
              </a:rPr>
              <a:t>Contact:</a:t>
            </a:r>
          </a:p>
          <a:p>
            <a:pPr algn="ctr" eaLnBrk="1" hangingPunct="1"/>
            <a:r>
              <a:rPr lang="en-US" sz="2800">
                <a:solidFill>
                  <a:srgbClr val="1F497D"/>
                </a:solidFill>
                <a:latin typeface="Calibri" pitchFamily="34" charset="0"/>
                <a:hlinkClick r:id="rId3"/>
              </a:rPr>
              <a:t>alabamarespite@aol.com</a:t>
            </a:r>
            <a:endParaRPr lang="en-US" sz="2800">
              <a:solidFill>
                <a:srgbClr val="1F497D"/>
              </a:solidFill>
              <a:latin typeface="Calibri" pitchFamily="34" charset="0"/>
            </a:endParaRPr>
          </a:p>
          <a:p>
            <a:pPr algn="ctr" eaLnBrk="1" hangingPunct="1"/>
            <a:r>
              <a:rPr lang="en-US" sz="2800">
                <a:solidFill>
                  <a:srgbClr val="1F497D"/>
                </a:solidFill>
                <a:latin typeface="Calibri" pitchFamily="34" charset="0"/>
                <a:hlinkClick r:id="rId4"/>
              </a:rPr>
              <a:t>jbennett@ucphunstville.org</a:t>
            </a:r>
            <a:endParaRPr lang="en-US" sz="2800">
              <a:solidFill>
                <a:srgbClr val="1F497D"/>
              </a:solidFill>
              <a:latin typeface="Calibri" pitchFamily="34" charset="0"/>
            </a:endParaRPr>
          </a:p>
          <a:p>
            <a:pPr algn="ctr" eaLnBrk="1" hangingPunct="1"/>
            <a:r>
              <a:rPr lang="en-US" sz="2800">
                <a:solidFill>
                  <a:srgbClr val="1F497D"/>
                </a:solidFill>
                <a:latin typeface="Calibri" pitchFamily="34" charset="0"/>
                <a:hlinkClick r:id="rId5"/>
              </a:rPr>
              <a:t>sharingthecare@ucphuntsville.org</a:t>
            </a:r>
            <a:endParaRPr lang="en-US" sz="2800">
              <a:solidFill>
                <a:srgbClr val="1F497D"/>
              </a:solidFill>
              <a:latin typeface="Calibri" pitchFamily="34" charset="0"/>
            </a:endParaRPr>
          </a:p>
          <a:p>
            <a:pPr algn="ctr" eaLnBrk="1" hangingPunct="1"/>
            <a:endParaRPr lang="en-US" sz="2800">
              <a:solidFill>
                <a:srgbClr val="1F497D"/>
              </a:solidFill>
              <a:latin typeface="Calibri" pitchFamily="34" charset="0"/>
            </a:endParaRPr>
          </a:p>
          <a:p>
            <a:pPr algn="ctr" eaLnBrk="1" hangingPunct="1"/>
            <a:r>
              <a:rPr lang="en-US" sz="2800">
                <a:solidFill>
                  <a:srgbClr val="1F497D"/>
                </a:solidFill>
                <a:latin typeface="Calibri" pitchFamily="34" charset="0"/>
              </a:rPr>
              <a:t> </a:t>
            </a:r>
            <a:endParaRPr lang="en-US" sz="2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2286000"/>
            <a:ext cx="6500434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300" dirty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+mn-lt"/>
                <a:cs typeface="+mn-cs"/>
              </a:rPr>
              <a:t>QUESTIONS</a:t>
            </a:r>
          </a:p>
        </p:txBody>
      </p:sp>
      <p:pic>
        <p:nvPicPr>
          <p:cNvPr id="29700" name="Picture 3" descr="C:\WORKSSETUP\MSWORKS\PFILES\MSWORKS\IMAGES\IMAGESTD\HELP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48600" y="2590800"/>
            <a:ext cx="1090613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3" descr="C:\WORKSSETUP\MSWORKS\PFILES\MSWORKS\IMAGES\IMAGESTD\HELP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2514600"/>
            <a:ext cx="1166813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306</Words>
  <Application>Microsoft Office PowerPoint</Application>
  <PresentationFormat>On-screen Show (4:3)</PresentationFormat>
  <Paragraphs>56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Voucher Respite Model</vt:lpstr>
      <vt:lpstr>What Are Vouchers? </vt:lpstr>
      <vt:lpstr>Potential Funding Sources </vt:lpstr>
      <vt:lpstr>Why Vouchers? </vt:lpstr>
      <vt:lpstr>Slide 5</vt:lpstr>
      <vt:lpstr>Let’s Hear From the Caregivers </vt:lpstr>
      <vt:lpstr>Slide 7</vt:lpstr>
      <vt:lpstr>Slide 8</vt:lpstr>
      <vt:lpstr>Slide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C. Enfinger</dc:creator>
  <cp:lastModifiedBy>lizzy</cp:lastModifiedBy>
  <cp:revision>31</cp:revision>
  <dcterms:created xsi:type="dcterms:W3CDTF">2011-09-12T20:19:49Z</dcterms:created>
  <dcterms:modified xsi:type="dcterms:W3CDTF">2012-03-22T14:06:57Z</dcterms:modified>
</cp:coreProperties>
</file>