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1" r:id="rId4"/>
    <p:sldId id="264" r:id="rId5"/>
    <p:sldId id="260" r:id="rId6"/>
    <p:sldId id="265" r:id="rId7"/>
    <p:sldId id="266" r:id="rId8"/>
    <p:sldId id="268" r:id="rId9"/>
    <p:sldId id="259" r:id="rId10"/>
    <p:sldId id="262" r:id="rId11"/>
    <p:sldId id="273" r:id="rId12"/>
    <p:sldId id="269" r:id="rId13"/>
    <p:sldId id="276" r:id="rId14"/>
    <p:sldId id="279" r:id="rId15"/>
    <p:sldId id="280" r:id="rId16"/>
    <p:sldId id="28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0" autoAdjust="0"/>
    <p:restoredTop sz="94672" autoAdjust="0"/>
  </p:normalViewPr>
  <p:slideViewPr>
    <p:cSldViewPr snapToGrid="0" snapToObjects="1">
      <p:cViewPr>
        <p:scale>
          <a:sx n="106" d="100"/>
          <a:sy n="106" d="100"/>
        </p:scale>
        <p:origin x="-90" y="-72"/>
      </p:cViewPr>
      <p:guideLst>
        <p:guide orient="horz" pos="2160"/>
        <p:guide pos="2880"/>
      </p:guideLst>
    </p:cSldViewPr>
  </p:slideViewPr>
  <p:outlineViewPr>
    <p:cViewPr>
      <p:scale>
        <a:sx n="33" d="100"/>
        <a:sy n="33" d="100"/>
      </p:scale>
      <p:origin x="0" y="2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551B0-1B24-3142-8011-22C7D66A84A6}" type="datetimeFigureOut">
              <a:rPr lang="en-US" smtClean="0"/>
              <a:pPr/>
              <a:t>10/28/2011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70916-743C-E144-8A33-BC1B7E2E4E2E}" type="slidenum">
              <a:rPr lang="en-US" smtClean="0"/>
              <a:pPr/>
              <a:t>‹#›</a:t>
            </a:fld>
            <a:endParaRPr lang="en-US"/>
          </a:p>
        </p:txBody>
      </p:sp>
    </p:spTree>
    <p:extLst>
      <p:ext uri="{BB962C8B-B14F-4D97-AF65-F5344CB8AC3E}">
        <p14:creationId xmlns:p14="http://schemas.microsoft.com/office/powerpoint/2010/main" val="871367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C70916-743C-E144-8A33-BC1B7E2E4E2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47CC4-AC09-F841-A040-DF4CEFC09E63}"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007CD-BD49-EC49-8A40-34C75B3905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47CC4-AC09-F841-A040-DF4CEFC09E63}" type="datetimeFigureOut">
              <a:rPr lang="en-US" smtClean="0"/>
              <a:pPr/>
              <a:t>10/28/2011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007CD-BD49-EC49-8A40-34C75B3905B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d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Macintosh%20HD:Users:sjsjl:Desktop:Title%20%20V%20Contract:Yr%205-10%20Proposal:Power%20point%20parts:A%20Top%2010%20List%20for.docx!OLE_LINK2"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CTRESPITE@cox.net"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d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d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d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d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4479"/>
            <a:ext cx="7772400" cy="3115971"/>
          </a:xfrm>
        </p:spPr>
        <p:txBody>
          <a:bodyPr>
            <a:noAutofit/>
          </a:bodyPr>
          <a:lstStyle/>
          <a:p>
            <a:r>
              <a:rPr lang="en-US" sz="7200" dirty="0" smtClean="0"/>
              <a:t>Partnering with your State’s</a:t>
            </a:r>
            <a:br>
              <a:rPr lang="en-US" sz="7200" dirty="0" smtClean="0"/>
            </a:br>
            <a:r>
              <a:rPr lang="en-US" sz="7200" dirty="0" smtClean="0"/>
              <a:t>Title V Agency</a:t>
            </a:r>
            <a:endParaRPr lang="en-US" sz="7200" dirty="0"/>
          </a:p>
        </p:txBody>
      </p:sp>
      <p:sp>
        <p:nvSpPr>
          <p:cNvPr id="3" name="Subtitle 2"/>
          <p:cNvSpPr>
            <a:spLocks noGrp="1"/>
          </p:cNvSpPr>
          <p:nvPr>
            <p:ph type="subTitle" idx="1"/>
          </p:nvPr>
        </p:nvSpPr>
        <p:spPr>
          <a:xfrm>
            <a:off x="877248" y="3886200"/>
            <a:ext cx="7214382" cy="2228714"/>
          </a:xfrm>
        </p:spPr>
        <p:txBody>
          <a:bodyPr>
            <a:noAutofit/>
          </a:bodyPr>
          <a:lstStyle/>
          <a:p>
            <a:r>
              <a:rPr lang="en-US" b="1" dirty="0" smtClean="0"/>
              <a:t>Joy C </a:t>
            </a:r>
            <a:r>
              <a:rPr lang="en-US" b="1" dirty="0" err="1" smtClean="0"/>
              <a:t>Liebeskind</a:t>
            </a:r>
            <a:endParaRPr lang="en-US" b="1" dirty="0" smtClean="0"/>
          </a:p>
          <a:p>
            <a:r>
              <a:rPr lang="en-US" b="1" dirty="0" smtClean="0"/>
              <a:t>Statewide Coordinator</a:t>
            </a:r>
          </a:p>
          <a:p>
            <a:r>
              <a:rPr lang="en-US" b="1" dirty="0" smtClean="0"/>
              <a:t>CT Lifespan Respite Coalition</a:t>
            </a:r>
          </a:p>
          <a:p>
            <a:r>
              <a:rPr lang="en-US" b="1" dirty="0" err="1" smtClean="0"/>
              <a:t>CTRESPITE@cox.net</a:t>
            </a:r>
            <a:r>
              <a:rPr lang="en-US" b="1" dirty="0" smtClean="0"/>
              <a:t>       </a:t>
            </a:r>
            <a:r>
              <a:rPr lang="en-US" b="1" dirty="0" err="1" smtClean="0"/>
              <a:t>CTRESPITE.org</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ned Document from FAVOR001-1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rot="5400000">
            <a:off x="1838958" y="-207797"/>
            <a:ext cx="5678163" cy="70650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V="1">
            <a:off x="1614799" y="1787510"/>
            <a:ext cx="1473701" cy="369332"/>
          </a:xfrm>
          <a:prstGeom prst="rect">
            <a:avLst/>
          </a:prstGeom>
          <a:noFill/>
        </p:spPr>
        <p:txBody>
          <a:bodyPr wrap="square" rtlCol="0">
            <a:spAutoFit/>
          </a:bodyPr>
          <a:lstStyle/>
          <a:p>
            <a:r>
              <a:rPr lang="en-US" dirty="0" smtClean="0"/>
              <a:t>     </a:t>
            </a:r>
            <a:endParaRPr lang="en-US" dirty="0"/>
          </a:p>
        </p:txBody>
      </p:sp>
      <p:graphicFrame>
        <p:nvGraphicFramePr>
          <p:cNvPr id="33794" name="Object 2"/>
          <p:cNvGraphicFramePr>
            <a:graphicFrameLocks noChangeAspect="1"/>
          </p:cNvGraphicFramePr>
          <p:nvPr/>
        </p:nvGraphicFramePr>
        <p:xfrm>
          <a:off x="2414361" y="329278"/>
          <a:ext cx="4624912" cy="6256284"/>
        </p:xfrm>
        <a:graphic>
          <a:graphicData uri="http://schemas.openxmlformats.org/presentationml/2006/ole">
            <mc:AlternateContent xmlns:mc="http://schemas.openxmlformats.org/markup-compatibility/2006">
              <mc:Choice xmlns:v="urn:schemas-microsoft-com:vml" Requires="v">
                <p:oleObj spid="_x0000_s33795" name="Document" r:id="rId3" imgW="6400800" imgH="7594600" progId="Word.Document.12">
                  <p:link updateAutomatic="1"/>
                </p:oleObj>
              </mc:Choice>
              <mc:Fallback>
                <p:oleObj name="Document" r:id="rId3" imgW="6400800" imgH="75946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361" y="329278"/>
                        <a:ext cx="4624912" cy="625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217293" y="2853743"/>
            <a:ext cx="780417"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722313" y="1536631"/>
            <a:ext cx="7772400" cy="4735331"/>
          </a:xfrm>
        </p:spPr>
        <p:txBody>
          <a:bodyPr>
            <a:normAutofit fontScale="90000"/>
          </a:bodyPr>
          <a:lstStyle/>
          <a:p>
            <a:r>
              <a:rPr lang="en-US" sz="2400" dirty="0" smtClean="0">
                <a:solidFill>
                  <a:schemeClr val="accent4"/>
                </a:solidFill>
              </a:rPr>
              <a:t>*</a:t>
            </a:r>
            <a:r>
              <a:rPr lang="en-US" sz="2400" dirty="0" smtClean="0"/>
              <a:t> </a:t>
            </a:r>
            <a:r>
              <a:rPr lang="en-US" sz="2400" dirty="0" smtClean="0">
                <a:solidFill>
                  <a:srgbClr val="0000FF"/>
                </a:solidFill>
              </a:rPr>
              <a:t>We do outreach at 12 state-wide events a year.</a:t>
            </a:r>
            <a:br>
              <a:rPr lang="en-US" sz="2400" dirty="0" smtClean="0">
                <a:solidFill>
                  <a:srgbClr val="0000FF"/>
                </a:solidFill>
              </a:rPr>
            </a:br>
            <a:r>
              <a:rPr lang="en-US" sz="2400" dirty="0" smtClean="0">
                <a:solidFill>
                  <a:srgbClr val="0000FF"/>
                </a:solidFill>
              </a:rPr>
              <a:t>* We attend 10  set committee / council meetings a </a:t>
            </a:r>
            <a:br>
              <a:rPr lang="en-US" sz="2400" dirty="0" smtClean="0">
                <a:solidFill>
                  <a:srgbClr val="0000FF"/>
                </a:solidFill>
              </a:rPr>
            </a:br>
            <a:r>
              <a:rPr lang="en-US" sz="2400" dirty="0" smtClean="0">
                <a:solidFill>
                  <a:srgbClr val="0000FF"/>
                </a:solidFill>
              </a:rPr>
              <a:t>   month.</a:t>
            </a:r>
            <a:br>
              <a:rPr lang="en-US" sz="2400" dirty="0" smtClean="0">
                <a:solidFill>
                  <a:srgbClr val="0000FF"/>
                </a:solidFill>
              </a:rPr>
            </a:br>
            <a:r>
              <a:rPr lang="en-US" sz="2400" dirty="0" smtClean="0">
                <a:solidFill>
                  <a:srgbClr val="0000FF"/>
                </a:solidFill>
              </a:rPr>
              <a:t>* I am on the transition committee helping with</a:t>
            </a:r>
            <a:br>
              <a:rPr lang="en-US" sz="2400" dirty="0" smtClean="0">
                <a:solidFill>
                  <a:srgbClr val="0000FF"/>
                </a:solidFill>
              </a:rPr>
            </a:br>
            <a:r>
              <a:rPr lang="en-US" sz="2400" dirty="0" smtClean="0">
                <a:solidFill>
                  <a:srgbClr val="0000FF"/>
                </a:solidFill>
              </a:rPr>
              <a:t>   monthly transition planning sessions around </a:t>
            </a:r>
            <a:br>
              <a:rPr lang="en-US" sz="2400" dirty="0" smtClean="0">
                <a:solidFill>
                  <a:srgbClr val="0000FF"/>
                </a:solidFill>
              </a:rPr>
            </a:br>
            <a:r>
              <a:rPr lang="en-US" sz="2400" dirty="0" smtClean="0">
                <a:solidFill>
                  <a:srgbClr val="0000FF"/>
                </a:solidFill>
              </a:rPr>
              <a:t>   the state at the regional care coordination  centers</a:t>
            </a:r>
            <a:br>
              <a:rPr lang="en-US" sz="2400" dirty="0" smtClean="0">
                <a:solidFill>
                  <a:srgbClr val="0000FF"/>
                </a:solidFill>
              </a:rPr>
            </a:br>
            <a:r>
              <a:rPr lang="en-US" sz="2400" dirty="0" smtClean="0">
                <a:solidFill>
                  <a:srgbClr val="0000FF"/>
                </a:solidFill>
              </a:rPr>
              <a:t>* I do about 15 “Get Creative about respite” workshops</a:t>
            </a:r>
            <a:br>
              <a:rPr lang="en-US" sz="2400" dirty="0" smtClean="0">
                <a:solidFill>
                  <a:srgbClr val="0000FF"/>
                </a:solidFill>
              </a:rPr>
            </a:br>
            <a:r>
              <a:rPr lang="en-US" sz="2400" dirty="0" smtClean="0">
                <a:solidFill>
                  <a:srgbClr val="0000FF"/>
                </a:solidFill>
              </a:rPr>
              <a:t>    around the state at conferences &amp; support groups</a:t>
            </a:r>
            <a:br>
              <a:rPr lang="en-US" sz="2400" dirty="0" smtClean="0">
                <a:solidFill>
                  <a:srgbClr val="0000FF"/>
                </a:solidFill>
              </a:rPr>
            </a:br>
            <a:r>
              <a:rPr lang="en-US" sz="2400" dirty="0" smtClean="0">
                <a:solidFill>
                  <a:srgbClr val="0000FF"/>
                </a:solidFill>
              </a:rPr>
              <a:t>*  I have a seat on the medical home advisory council, </a:t>
            </a:r>
            <a:br>
              <a:rPr lang="en-US" sz="2400" dirty="0" smtClean="0">
                <a:solidFill>
                  <a:srgbClr val="0000FF"/>
                </a:solidFill>
              </a:rPr>
            </a:br>
            <a:r>
              <a:rPr lang="en-US" sz="2400" dirty="0" smtClean="0">
                <a:solidFill>
                  <a:srgbClr val="0000FF"/>
                </a:solidFill>
              </a:rPr>
              <a:t>     maternal child health committee, </a:t>
            </a:r>
            <a:r>
              <a:rPr lang="en-US" sz="2400" dirty="0" err="1" smtClean="0">
                <a:solidFill>
                  <a:srgbClr val="0000FF"/>
                </a:solidFill>
              </a:rPr>
              <a:t>medicaid</a:t>
            </a:r>
            <a:r>
              <a:rPr lang="en-US" sz="2400" dirty="0" smtClean="0">
                <a:solidFill>
                  <a:srgbClr val="0000FF"/>
                </a:solidFill>
              </a:rPr>
              <a:t> -saga </a:t>
            </a:r>
            <a:br>
              <a:rPr lang="en-US" sz="2400" dirty="0" smtClean="0">
                <a:solidFill>
                  <a:srgbClr val="0000FF"/>
                </a:solidFill>
              </a:rPr>
            </a:br>
            <a:r>
              <a:rPr lang="en-US" sz="2400" dirty="0" smtClean="0">
                <a:solidFill>
                  <a:srgbClr val="0000FF"/>
                </a:solidFill>
              </a:rPr>
              <a:t>     advisory group, CT Family support council, and</a:t>
            </a:r>
            <a:br>
              <a:rPr lang="en-US" sz="2400" dirty="0" smtClean="0">
                <a:solidFill>
                  <a:srgbClr val="0000FF"/>
                </a:solidFill>
              </a:rPr>
            </a:br>
            <a:r>
              <a:rPr lang="en-US" sz="2400" dirty="0" smtClean="0">
                <a:solidFill>
                  <a:srgbClr val="0000FF"/>
                </a:solidFill>
              </a:rPr>
              <a:t>     CT Family voices stake holders.</a:t>
            </a:r>
            <a:br>
              <a:rPr lang="en-US" sz="2400" dirty="0" smtClean="0">
                <a:solidFill>
                  <a:srgbClr val="0000FF"/>
                </a:solidFill>
              </a:rPr>
            </a:br>
            <a:r>
              <a:rPr lang="en-US" sz="2400" dirty="0" smtClean="0">
                <a:solidFill>
                  <a:srgbClr val="0000FF"/>
                </a:solidFill>
              </a:rPr>
              <a:t>*  We maintain a list serve for families and providers.</a:t>
            </a:r>
            <a:br>
              <a:rPr lang="en-US" sz="2400" dirty="0" smtClean="0">
                <a:solidFill>
                  <a:srgbClr val="0000FF"/>
                </a:solidFill>
              </a:rPr>
            </a:br>
            <a:r>
              <a:rPr lang="en-US" sz="2400" dirty="0" smtClean="0">
                <a:solidFill>
                  <a:srgbClr val="0000FF"/>
                </a:solidFill>
              </a:rPr>
              <a:t/>
            </a:r>
            <a:br>
              <a:rPr lang="en-US" sz="2400" dirty="0" smtClean="0">
                <a:solidFill>
                  <a:srgbClr val="0000FF"/>
                </a:solidFill>
              </a:rPr>
            </a:br>
            <a:r>
              <a:rPr lang="en-US" sz="2400" dirty="0" smtClean="0">
                <a:solidFill>
                  <a:srgbClr val="0000FF"/>
                </a:solidFill>
              </a:rPr>
              <a:t/>
            </a:r>
            <a:br>
              <a:rPr lang="en-US" sz="2400" dirty="0" smtClean="0">
                <a:solidFill>
                  <a:srgbClr val="0000FF"/>
                </a:solidFill>
              </a:rPr>
            </a:br>
            <a:r>
              <a:rPr lang="en-US" sz="2400" dirty="0" smtClean="0">
                <a:solidFill>
                  <a:srgbClr val="0000FF"/>
                </a:solidFill>
              </a:rPr>
              <a:t/>
            </a:r>
            <a:br>
              <a:rPr lang="en-US" sz="2400" dirty="0" smtClean="0">
                <a:solidFill>
                  <a:srgbClr val="0000FF"/>
                </a:solidFill>
              </a:rPr>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4" name="Text Placeholder 3"/>
          <p:cNvSpPr>
            <a:spLocks noGrp="1"/>
          </p:cNvSpPr>
          <p:nvPr>
            <p:ph type="body" idx="1"/>
          </p:nvPr>
        </p:nvSpPr>
        <p:spPr>
          <a:xfrm>
            <a:off x="722313" y="392000"/>
            <a:ext cx="7772400" cy="1144631"/>
          </a:xfrm>
        </p:spPr>
        <p:txBody>
          <a:bodyPr>
            <a:normAutofit lnSpcReduction="10000"/>
          </a:bodyPr>
          <a:lstStyle/>
          <a:p>
            <a:r>
              <a:rPr lang="en-US" sz="3600" b="1" dirty="0" smtClean="0">
                <a:solidFill>
                  <a:srgbClr val="FF0000"/>
                </a:solidFill>
              </a:rPr>
              <a:t>So exactly what do we do for our 2.85 million dollar 5 year contract?</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871598" y="996169"/>
            <a:ext cx="299631"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747084" y="659962"/>
            <a:ext cx="8105052" cy="5632310"/>
          </a:xfrm>
          <a:prstGeom prst="rect">
            <a:avLst/>
          </a:prstGeom>
          <a:noFill/>
        </p:spPr>
        <p:txBody>
          <a:bodyPr wrap="square" rtlCol="0">
            <a:spAutoFit/>
          </a:bodyPr>
          <a:lstStyle/>
          <a:p>
            <a:pPr>
              <a:buFontTx/>
              <a:buChar char="•"/>
            </a:pPr>
            <a:r>
              <a:rPr lang="en-US" sz="2400" b="1" dirty="0" smtClean="0">
                <a:solidFill>
                  <a:srgbClr val="3333FF"/>
                </a:solidFill>
              </a:rPr>
              <a:t>WE PROCESS ABOUT  400  NEW TITLE V APPLICATIONS A </a:t>
            </a:r>
          </a:p>
          <a:p>
            <a:r>
              <a:rPr lang="en-US" sz="2400" b="1" dirty="0" smtClean="0">
                <a:solidFill>
                  <a:srgbClr val="3333FF"/>
                </a:solidFill>
              </a:rPr>
              <a:t>   YEAR ENTERING THEM IN TH DATA BASE, SEND A COPY TO</a:t>
            </a:r>
          </a:p>
          <a:p>
            <a:r>
              <a:rPr lang="en-US" sz="2400" b="1" dirty="0" smtClean="0">
                <a:solidFill>
                  <a:srgbClr val="3333FF"/>
                </a:solidFill>
              </a:rPr>
              <a:t>   THE REGIONAL CARE COORDINATION CENTER, IF ELIGIBLE</a:t>
            </a:r>
          </a:p>
          <a:p>
            <a:r>
              <a:rPr lang="en-US" sz="2400" b="1" dirty="0" smtClean="0">
                <a:solidFill>
                  <a:srgbClr val="3333FF"/>
                </a:solidFill>
              </a:rPr>
              <a:t>   ADD THEM TO THAT REGIONS RESPITE WAIT LIST, AND IF</a:t>
            </a:r>
          </a:p>
          <a:p>
            <a:r>
              <a:rPr lang="en-US" sz="2400" b="1" dirty="0" smtClean="0">
                <a:solidFill>
                  <a:srgbClr val="3333FF"/>
                </a:solidFill>
              </a:rPr>
              <a:t>   APPLICABLE START SETTING UP EXTENDED SERVICES.</a:t>
            </a:r>
          </a:p>
          <a:p>
            <a:pPr>
              <a:buFontTx/>
              <a:buChar char="•"/>
            </a:pPr>
            <a:r>
              <a:rPr lang="en-US" sz="2400" b="1" dirty="0" smtClean="0">
                <a:solidFill>
                  <a:srgbClr val="3333FF"/>
                </a:solidFill>
              </a:rPr>
              <a:t>WE MAIL OUTABOUT 900 RENEWAL PACKETS EACH YEAR </a:t>
            </a:r>
          </a:p>
          <a:p>
            <a:r>
              <a:rPr lang="en-US" sz="2400" b="1" dirty="0" smtClean="0">
                <a:solidFill>
                  <a:srgbClr val="3333FF"/>
                </a:solidFill>
              </a:rPr>
              <a:t>   JUST BEFORE THE YEAR MARK FROM THEIR LAST RESPITE, </a:t>
            </a:r>
          </a:p>
          <a:p>
            <a:r>
              <a:rPr lang="en-US" sz="2400" b="1" dirty="0" smtClean="0">
                <a:solidFill>
                  <a:srgbClr val="3333FF"/>
                </a:solidFill>
              </a:rPr>
              <a:t>   OR START OF EXTENDED SERVICES. EXTENDED SERVICES ARE </a:t>
            </a:r>
          </a:p>
          <a:p>
            <a:r>
              <a:rPr lang="en-US" sz="2400" b="1" dirty="0" smtClean="0">
                <a:solidFill>
                  <a:srgbClr val="3333FF"/>
                </a:solidFill>
              </a:rPr>
              <a:t>   THE ONLY PART OF OUR PROGRAM WITH AN INCOME </a:t>
            </a:r>
          </a:p>
          <a:p>
            <a:r>
              <a:rPr lang="en-US" sz="2400" b="1" dirty="0" smtClean="0">
                <a:solidFill>
                  <a:srgbClr val="3333FF"/>
                </a:solidFill>
              </a:rPr>
              <a:t>    QUALIFYER.  THOSE ADDED TO THE RESPITE LIST  GET A </a:t>
            </a:r>
          </a:p>
          <a:p>
            <a:r>
              <a:rPr lang="en-US" sz="2400" b="1" dirty="0" smtClean="0">
                <a:solidFill>
                  <a:srgbClr val="3333FF"/>
                </a:solidFill>
              </a:rPr>
              <a:t>    POSTCARD, THOSE NOT QUALIFIED A LETTER. WE CALL ALL</a:t>
            </a:r>
          </a:p>
          <a:p>
            <a:r>
              <a:rPr lang="en-US" sz="2400" b="1" dirty="0" smtClean="0">
                <a:solidFill>
                  <a:srgbClr val="3333FF"/>
                </a:solidFill>
              </a:rPr>
              <a:t>    THOSE FOR EXTENDED SERVICE FUNDS. </a:t>
            </a:r>
          </a:p>
          <a:p>
            <a:pPr>
              <a:buFontTx/>
              <a:buChar char="•"/>
            </a:pPr>
            <a:r>
              <a:rPr lang="en-US" sz="2400" b="1" dirty="0" smtClean="0">
                <a:solidFill>
                  <a:srgbClr val="3333FF"/>
                </a:solidFill>
              </a:rPr>
              <a:t>WE ISSUE ABOUT 750 RESPITE CHECKS A YEAR WITH ASST.</a:t>
            </a:r>
          </a:p>
          <a:p>
            <a:r>
              <a:rPr lang="en-US" sz="2400" b="1" dirty="0" smtClean="0">
                <a:solidFill>
                  <a:srgbClr val="3333FF"/>
                </a:solidFill>
              </a:rPr>
              <a:t>   PAPER WORK WITH IT. </a:t>
            </a:r>
          </a:p>
          <a:p>
            <a:r>
              <a:rPr lang="en-US" sz="2400" b="1" dirty="0" smtClean="0">
                <a:solidFill>
                  <a:srgbClr val="3333FF"/>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311285" y="572797"/>
            <a:ext cx="8491858" cy="3785652"/>
          </a:xfrm>
          <a:prstGeom prst="rect">
            <a:avLst/>
          </a:prstGeom>
          <a:noFill/>
        </p:spPr>
        <p:txBody>
          <a:bodyPr wrap="square" rtlCol="0">
            <a:spAutoFit/>
          </a:bodyPr>
          <a:lstStyle/>
          <a:p>
            <a:pPr>
              <a:buFontTx/>
              <a:buChar char="•"/>
            </a:pPr>
            <a:r>
              <a:rPr lang="en-US" sz="2400" b="1" dirty="0" smtClean="0">
                <a:solidFill>
                  <a:srgbClr val="3333FF"/>
                </a:solidFill>
              </a:rPr>
              <a:t>WE  PROCESS ALL REQUESTS FOR EXTENDED SERVICE FUNDS, </a:t>
            </a:r>
          </a:p>
          <a:p>
            <a:r>
              <a:rPr lang="en-US" sz="2400" b="1" dirty="0" smtClean="0">
                <a:solidFill>
                  <a:srgbClr val="3333FF"/>
                </a:solidFill>
              </a:rPr>
              <a:t>   AUTHORIZE ALL SCRIPTS, VISITS, TESTS AND EQUIPMENT, AND </a:t>
            </a:r>
          </a:p>
          <a:p>
            <a:r>
              <a:rPr lang="en-US" sz="2400" b="1" dirty="0" smtClean="0">
                <a:solidFill>
                  <a:srgbClr val="3333FF"/>
                </a:solidFill>
              </a:rPr>
              <a:t>   PROCESS ALL INVOICE FOR PAYMENT EVERY OTHER WEEK.</a:t>
            </a:r>
          </a:p>
          <a:p>
            <a:pPr>
              <a:buFontTx/>
              <a:buChar char="•"/>
            </a:pPr>
            <a:r>
              <a:rPr lang="en-US" sz="2400" b="1" dirty="0" smtClean="0">
                <a:solidFill>
                  <a:srgbClr val="3333FF"/>
                </a:solidFill>
              </a:rPr>
              <a:t>WE SEEK DONSTIONS OF FORMULA, DIAPERS,AND EQUIPMENT</a:t>
            </a:r>
          </a:p>
          <a:p>
            <a:r>
              <a:rPr lang="en-US" sz="2400" b="1" dirty="0" smtClean="0">
                <a:solidFill>
                  <a:srgbClr val="3333FF"/>
                </a:solidFill>
              </a:rPr>
              <a:t>   FOR FAMILIES WHO DON’T QUALIFY FOR ESF.</a:t>
            </a:r>
          </a:p>
          <a:p>
            <a:r>
              <a:rPr lang="en-US" sz="2400" b="1" dirty="0" smtClean="0">
                <a:solidFill>
                  <a:srgbClr val="3333FF"/>
                </a:solidFill>
              </a:rPr>
              <a:t>* HELP FAMILIES WITH HUSKY APPLICATIONS, SNAP FORMS, SSI </a:t>
            </a:r>
          </a:p>
          <a:p>
            <a:r>
              <a:rPr lang="en-US" sz="2400" b="1" dirty="0" smtClean="0">
                <a:solidFill>
                  <a:srgbClr val="3333FF"/>
                </a:solidFill>
              </a:rPr>
              <a:t>   APPLICATIONS,HEAT ASSISTANCE AND OTHER NEEDED </a:t>
            </a:r>
          </a:p>
          <a:p>
            <a:r>
              <a:rPr lang="en-US" sz="2400" b="1" dirty="0" smtClean="0">
                <a:solidFill>
                  <a:srgbClr val="3333FF"/>
                </a:solidFill>
              </a:rPr>
              <a:t>   PAPERWORK. WE ALSO HELP WITH INSURANCE APPEALS.</a:t>
            </a:r>
          </a:p>
          <a:p>
            <a:r>
              <a:rPr lang="en-US" sz="2400" b="1" dirty="0" smtClean="0">
                <a:solidFill>
                  <a:srgbClr val="3333FF"/>
                </a:solidFill>
              </a:rPr>
              <a:t>   </a:t>
            </a:r>
          </a:p>
          <a:p>
            <a:pPr>
              <a:buFontTx/>
              <a:buChar char="•"/>
            </a:pPr>
            <a:endParaRPr lang="en-US" sz="2400" b="1" dirty="0">
              <a:solidFill>
                <a:srgbClr val="3333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328413" y="0"/>
            <a:ext cx="4582116" cy="1292662"/>
          </a:xfrm>
          <a:prstGeom prst="rect">
            <a:avLst/>
          </a:prstGeom>
          <a:noFill/>
        </p:spPr>
        <p:txBody>
          <a:bodyPr wrap="square" rtlCol="0">
            <a:spAutoFit/>
          </a:bodyPr>
          <a:lstStyle/>
          <a:p>
            <a:r>
              <a:rPr lang="en-US" b="1" dirty="0" smtClean="0"/>
              <a:t>                     </a:t>
            </a:r>
            <a:r>
              <a:rPr lang="en-US" sz="1200" b="1" dirty="0" smtClean="0">
                <a:solidFill>
                  <a:srgbClr val="3333FF"/>
                </a:solidFill>
              </a:rPr>
              <a:t>Connecticut Medical Home Initiative for </a:t>
            </a:r>
            <a:endParaRPr lang="en-US" sz="1200" dirty="0" smtClean="0">
              <a:solidFill>
                <a:srgbClr val="3333FF"/>
              </a:solidFill>
            </a:endParaRPr>
          </a:p>
          <a:p>
            <a:r>
              <a:rPr lang="en-US" sz="1200" b="1" dirty="0" smtClean="0">
                <a:solidFill>
                  <a:srgbClr val="3333FF"/>
                </a:solidFill>
              </a:rPr>
              <a:t>                   Children and Youth with Special Health Care Needs*</a:t>
            </a:r>
            <a:endParaRPr lang="en-US" sz="1200" dirty="0" smtClean="0">
              <a:solidFill>
                <a:srgbClr val="3333FF"/>
              </a:solidFill>
            </a:endParaRPr>
          </a:p>
          <a:p>
            <a:r>
              <a:rPr lang="en-US" sz="1200" b="1" dirty="0" smtClean="0">
                <a:solidFill>
                  <a:srgbClr val="3333FF"/>
                </a:solidFill>
              </a:rPr>
              <a:t>                                Connecticut Lifespan Respite Coalition</a:t>
            </a:r>
            <a:endParaRPr lang="en-US" sz="1200" dirty="0" smtClean="0">
              <a:solidFill>
                <a:srgbClr val="3333FF"/>
              </a:solidFill>
            </a:endParaRPr>
          </a:p>
          <a:p>
            <a:r>
              <a:rPr lang="en-US" sz="1200" b="1" dirty="0" smtClean="0">
                <a:solidFill>
                  <a:srgbClr val="3333FF"/>
                </a:solidFill>
              </a:rPr>
              <a:t>                     2138 Silas Deane Highway</a:t>
            </a:r>
            <a:r>
              <a:rPr lang="en-US" sz="1200" dirty="0" smtClean="0">
                <a:solidFill>
                  <a:srgbClr val="3333FF"/>
                </a:solidFill>
              </a:rPr>
              <a:t>   </a:t>
            </a:r>
            <a:r>
              <a:rPr lang="en-US" sz="1200" b="1" dirty="0" smtClean="0">
                <a:solidFill>
                  <a:srgbClr val="3333FF"/>
                </a:solidFill>
              </a:rPr>
              <a:t>Rocky Hill, CT  06067</a:t>
            </a:r>
            <a:endParaRPr lang="en-US" sz="1200" dirty="0" smtClean="0">
              <a:solidFill>
                <a:srgbClr val="3333FF"/>
              </a:solidFill>
            </a:endParaRPr>
          </a:p>
          <a:p>
            <a:r>
              <a:rPr lang="en-US" sz="1200" b="1" dirty="0" smtClean="0">
                <a:solidFill>
                  <a:srgbClr val="3333FF"/>
                </a:solidFill>
              </a:rPr>
              <a:t>                       Tel:  860-513-0172       Toll Free:  877-737-1966</a:t>
            </a:r>
            <a:endParaRPr lang="en-US" sz="1200" dirty="0" smtClean="0">
              <a:solidFill>
                <a:srgbClr val="3333FF"/>
              </a:solidFill>
            </a:endParaRPr>
          </a:p>
          <a:p>
            <a:r>
              <a:rPr lang="en-US" sz="1200" b="1" dirty="0" smtClean="0">
                <a:solidFill>
                  <a:srgbClr val="3333FF"/>
                </a:solidFill>
              </a:rPr>
              <a:t>	      Fax:  860-563-3961      Email:  </a:t>
            </a:r>
            <a:r>
              <a:rPr lang="en-US" sz="1200" b="1" dirty="0" smtClean="0">
                <a:solidFill>
                  <a:srgbClr val="3333FF"/>
                </a:solidFill>
                <a:hlinkClick r:id="rId3"/>
              </a:rPr>
              <a:t>CTRESPITE@cox.net</a:t>
            </a:r>
            <a:r>
              <a:rPr lang="en-US" sz="1200" b="1" dirty="0" smtClean="0">
                <a:solidFill>
                  <a:srgbClr val="3333FF"/>
                </a:solidFill>
              </a:rPr>
              <a:t> </a:t>
            </a:r>
            <a:endParaRPr lang="en-US" sz="1200" dirty="0">
              <a:solidFill>
                <a:srgbClr val="3333FF"/>
              </a:solidFill>
            </a:endParaRPr>
          </a:p>
        </p:txBody>
      </p:sp>
      <p:graphicFrame>
        <p:nvGraphicFramePr>
          <p:cNvPr id="53250" name="Object 2"/>
          <p:cNvGraphicFramePr>
            <a:graphicFrameLocks noChangeAspect="1"/>
          </p:cNvGraphicFramePr>
          <p:nvPr/>
        </p:nvGraphicFramePr>
        <p:xfrm>
          <a:off x="1016000" y="387350"/>
          <a:ext cx="625475" cy="685800"/>
        </p:xfrm>
        <a:graphic>
          <a:graphicData uri="http://schemas.openxmlformats.org/presentationml/2006/ole">
            <mc:AlternateContent xmlns:mc="http://schemas.openxmlformats.org/markup-compatibility/2006">
              <mc:Choice xmlns:v="urn:schemas-microsoft-com:vml" Requires="v">
                <p:oleObj spid="_x0000_s53251" name="Picture" r:id="rId4" imgW="622300" imgH="685800" progId="Word.Picture.8">
                  <p:embed/>
                </p:oleObj>
              </mc:Choice>
              <mc:Fallback>
                <p:oleObj name="Picture" r:id="rId4" imgW="622300" imgH="68580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387350"/>
                        <a:ext cx="6254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99991" y="1531610"/>
            <a:ext cx="8844009" cy="5109090"/>
          </a:xfrm>
          <a:prstGeom prst="rect">
            <a:avLst/>
          </a:prstGeom>
          <a:noFill/>
        </p:spPr>
        <p:txBody>
          <a:bodyPr wrap="square" rtlCol="0">
            <a:spAutoFit/>
          </a:bodyPr>
          <a:lstStyle/>
          <a:p>
            <a:r>
              <a:rPr lang="en-US" b="1" dirty="0" smtClean="0">
                <a:solidFill>
                  <a:srgbClr val="3333FF"/>
                </a:solidFill>
              </a:rPr>
              <a:t>WHAT IS RESPITE? </a:t>
            </a:r>
            <a:endParaRPr lang="en-US" sz="1400" dirty="0" smtClean="0">
              <a:solidFill>
                <a:srgbClr val="3333FF"/>
              </a:solidFill>
            </a:endParaRPr>
          </a:p>
          <a:p>
            <a:r>
              <a:rPr lang="en-US" sz="1400" dirty="0" smtClean="0">
                <a:solidFill>
                  <a:srgbClr val="3333FF"/>
                </a:solidFill>
              </a:rPr>
              <a:t>Respite care is short term care that helps the Caregiver take a break from the daily routine of care giving. It can be provided in the client's home or in a variety of out of the home settings.</a:t>
            </a:r>
          </a:p>
          <a:p>
            <a:r>
              <a:rPr lang="en-US" sz="1400" dirty="0" smtClean="0">
                <a:solidFill>
                  <a:srgbClr val="3333FF"/>
                </a:solidFill>
              </a:rPr>
              <a:t> </a:t>
            </a:r>
          </a:p>
          <a:p>
            <a:r>
              <a:rPr lang="en-US" sz="1400" dirty="0" smtClean="0">
                <a:solidFill>
                  <a:srgbClr val="3333FF"/>
                </a:solidFill>
              </a:rPr>
              <a:t>Respite care is an essential part of the overall support for families.</a:t>
            </a:r>
          </a:p>
          <a:p>
            <a:r>
              <a:rPr lang="en-US" sz="1400" dirty="0" smtClean="0">
                <a:solidFill>
                  <a:srgbClr val="3333FF"/>
                </a:solidFill>
              </a:rPr>
              <a:t> </a:t>
            </a:r>
          </a:p>
          <a:p>
            <a:r>
              <a:rPr lang="en-US" sz="1400" dirty="0" smtClean="0">
                <a:solidFill>
                  <a:srgbClr val="3333FF"/>
                </a:solidFill>
              </a:rPr>
              <a:t>Respite should always be geared to individual family needs by identifying the type of respite needed and matching the need to the services currently available. It is also important to develop your own personality and ideas when deciding how to spend your families respite dollars.</a:t>
            </a:r>
          </a:p>
          <a:p>
            <a:r>
              <a:rPr lang="en-US" sz="1400" dirty="0" smtClean="0">
                <a:solidFill>
                  <a:srgbClr val="3333FF"/>
                </a:solidFill>
              </a:rPr>
              <a:t> </a:t>
            </a:r>
          </a:p>
          <a:p>
            <a:r>
              <a:rPr lang="en-US" sz="1400" dirty="0" smtClean="0">
                <a:solidFill>
                  <a:srgbClr val="3333FF"/>
                </a:solidFill>
              </a:rPr>
              <a:t>You can select your own provider, use friends, neighbors, a relative, an aide from school, a volunteer, it is up to you so you can feel comfortable leaving your family member in their care. </a:t>
            </a:r>
          </a:p>
          <a:p>
            <a:r>
              <a:rPr lang="en-US" sz="1400" dirty="0" smtClean="0">
                <a:solidFill>
                  <a:srgbClr val="3333FF"/>
                </a:solidFill>
              </a:rPr>
              <a:t> </a:t>
            </a:r>
          </a:p>
          <a:p>
            <a:r>
              <a:rPr lang="en-US" sz="1400" dirty="0" smtClean="0">
                <a:solidFill>
                  <a:srgbClr val="3333FF"/>
                </a:solidFill>
              </a:rPr>
              <a:t>This family driven respite  program has demonstrated success in reducing family stress, improving family relationships, improving caregivers' abilities to attend to their own health care needs and maintain their employment. It allows parents to spend quality 1:1 time with their other children as well as each other.</a:t>
            </a:r>
          </a:p>
          <a:p>
            <a:r>
              <a:rPr lang="en-US" sz="1400" b="1" dirty="0" smtClean="0">
                <a:solidFill>
                  <a:srgbClr val="3333FF"/>
                </a:solidFill>
              </a:rPr>
              <a:t>Respite Ideas:</a:t>
            </a:r>
            <a:endParaRPr lang="en-US" sz="1400" dirty="0" smtClean="0">
              <a:solidFill>
                <a:srgbClr val="3333FF"/>
              </a:solidFill>
            </a:endParaRPr>
          </a:p>
          <a:p>
            <a:r>
              <a:rPr lang="en-US" sz="1400" b="1" dirty="0" smtClean="0">
                <a:solidFill>
                  <a:srgbClr val="3333FF"/>
                </a:solidFill>
              </a:rPr>
              <a:t>Summer Camps</a:t>
            </a:r>
            <a:endParaRPr lang="en-US" sz="1400" dirty="0" smtClean="0">
              <a:solidFill>
                <a:srgbClr val="3333FF"/>
              </a:solidFill>
            </a:endParaRPr>
          </a:p>
          <a:p>
            <a:r>
              <a:rPr lang="en-US" sz="1400" b="1" dirty="0" smtClean="0">
                <a:solidFill>
                  <a:srgbClr val="3333FF"/>
                </a:solidFill>
              </a:rPr>
              <a:t>Recreational After School Program</a:t>
            </a:r>
            <a:endParaRPr lang="en-US" sz="1400" dirty="0" smtClean="0">
              <a:solidFill>
                <a:srgbClr val="3333FF"/>
              </a:solidFill>
            </a:endParaRPr>
          </a:p>
          <a:p>
            <a:r>
              <a:rPr lang="en-US" sz="1400" b="1" dirty="0" smtClean="0">
                <a:solidFill>
                  <a:srgbClr val="3333FF"/>
                </a:solidFill>
              </a:rPr>
              <a:t>Day Care Centers</a:t>
            </a:r>
            <a:endParaRPr lang="en-US" sz="1400" dirty="0" smtClean="0">
              <a:solidFill>
                <a:srgbClr val="3333FF"/>
              </a:solidFill>
            </a:endParaRPr>
          </a:p>
          <a:p>
            <a:r>
              <a:rPr lang="en-US" sz="1400" b="1" dirty="0" smtClean="0">
                <a:solidFill>
                  <a:srgbClr val="3333FF"/>
                </a:solidFill>
              </a:rPr>
              <a:t>Hire a sitter while Caregiver enjoys a night out</a:t>
            </a:r>
            <a:endParaRPr lang="en-US" sz="1400" dirty="0" smtClean="0">
              <a:solidFill>
                <a:srgbClr val="3333FF"/>
              </a:solidFill>
            </a:endParaRPr>
          </a:p>
          <a:p>
            <a:r>
              <a:rPr lang="en-US" sz="1400" b="1" dirty="0" smtClean="0">
                <a:solidFill>
                  <a:srgbClr val="3333FF"/>
                </a:solidFill>
              </a:rPr>
              <a:t>Retreats, Church, </a:t>
            </a:r>
            <a:endParaRPr lang="en-US" sz="1400" dirty="0" smtClean="0">
              <a:solidFill>
                <a:srgbClr val="3333FF"/>
              </a:solidFill>
            </a:endParaRPr>
          </a:p>
          <a:p>
            <a:endParaRPr lang="en-US" sz="1400" dirty="0">
              <a:solidFill>
                <a:srgbClr val="3333FF"/>
              </a:solidFill>
            </a:endParaRPr>
          </a:p>
        </p:txBody>
      </p:sp>
      <p:sp>
        <p:nvSpPr>
          <p:cNvPr id="5" name="TextBox 4"/>
          <p:cNvSpPr txBox="1"/>
          <p:nvPr/>
        </p:nvSpPr>
        <p:spPr>
          <a:xfrm>
            <a:off x="299991" y="2204024"/>
            <a:ext cx="3111695" cy="369332"/>
          </a:xfrm>
          <a:prstGeom prst="rect">
            <a:avLst/>
          </a:prstGeom>
          <a:noFill/>
        </p:spPr>
        <p:txBody>
          <a:bodyPr wrap="square" rtlCol="0">
            <a:spAutoFit/>
          </a:bodyPr>
          <a:lstStyle/>
          <a:p>
            <a:r>
              <a:rPr lang="en-US" dirty="0" smtClean="0"/>
              <a:t>WHAT IS RESPITE?WWHATHAT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72765" y="361111"/>
            <a:ext cx="7582905" cy="3970318"/>
          </a:xfrm>
          <a:prstGeom prst="rect">
            <a:avLst/>
          </a:prstGeom>
          <a:noFill/>
        </p:spPr>
        <p:txBody>
          <a:bodyPr wrap="square" rtlCol="0">
            <a:spAutoFit/>
          </a:bodyPr>
          <a:lstStyle/>
          <a:p>
            <a:endParaRPr lang="en-US" b="1" dirty="0" smtClean="0">
              <a:solidFill>
                <a:srgbClr val="3333FF"/>
              </a:solidFill>
            </a:endParaRPr>
          </a:p>
          <a:p>
            <a:r>
              <a:rPr lang="en-US" b="1" dirty="0" smtClean="0">
                <a:solidFill>
                  <a:srgbClr val="3333FF"/>
                </a:solidFill>
              </a:rPr>
              <a:t>Community Events</a:t>
            </a:r>
            <a:endParaRPr lang="en-US" dirty="0" smtClean="0">
              <a:solidFill>
                <a:srgbClr val="3333FF"/>
              </a:solidFill>
            </a:endParaRPr>
          </a:p>
          <a:p>
            <a:r>
              <a:rPr lang="en-US" b="1" dirty="0" smtClean="0">
                <a:solidFill>
                  <a:srgbClr val="3333FF"/>
                </a:solidFill>
              </a:rPr>
              <a:t>Six Flags Season Pass</a:t>
            </a:r>
          </a:p>
          <a:p>
            <a:r>
              <a:rPr lang="en-US" b="1" dirty="0" err="1" smtClean="0">
                <a:solidFill>
                  <a:srgbClr val="3333FF"/>
                </a:solidFill>
              </a:rPr>
              <a:t>CoCo</a:t>
            </a:r>
            <a:r>
              <a:rPr lang="en-US" b="1" dirty="0" smtClean="0">
                <a:solidFill>
                  <a:srgbClr val="3333FF"/>
                </a:solidFill>
              </a:rPr>
              <a:t> Keys Indoor Water Park</a:t>
            </a:r>
            <a:endParaRPr lang="en-US" dirty="0" smtClean="0">
              <a:solidFill>
                <a:srgbClr val="3333FF"/>
              </a:solidFill>
            </a:endParaRPr>
          </a:p>
          <a:p>
            <a:r>
              <a:rPr lang="en-US" b="1" dirty="0" smtClean="0">
                <a:solidFill>
                  <a:srgbClr val="3333FF"/>
                </a:solidFill>
              </a:rPr>
              <a:t>Family Pool Pass or Y membership</a:t>
            </a:r>
            <a:endParaRPr lang="en-US" dirty="0" smtClean="0">
              <a:solidFill>
                <a:srgbClr val="3333FF"/>
              </a:solidFill>
            </a:endParaRPr>
          </a:p>
          <a:p>
            <a:r>
              <a:rPr lang="en-US" b="1" dirty="0" smtClean="0">
                <a:solidFill>
                  <a:srgbClr val="3333FF"/>
                </a:solidFill>
              </a:rPr>
              <a:t>Camping, Camping gear for yearly respite</a:t>
            </a:r>
            <a:endParaRPr lang="en-US" dirty="0" smtClean="0">
              <a:solidFill>
                <a:srgbClr val="3333FF"/>
              </a:solidFill>
            </a:endParaRPr>
          </a:p>
          <a:p>
            <a:r>
              <a:rPr lang="en-US" b="1" dirty="0" smtClean="0">
                <a:solidFill>
                  <a:srgbClr val="3333FF"/>
                </a:solidFill>
              </a:rPr>
              <a:t>Join a club</a:t>
            </a:r>
            <a:endParaRPr lang="en-US" dirty="0" smtClean="0">
              <a:solidFill>
                <a:srgbClr val="3333FF"/>
              </a:solidFill>
            </a:endParaRPr>
          </a:p>
          <a:p>
            <a:r>
              <a:rPr lang="en-US" b="1" dirty="0" smtClean="0">
                <a:solidFill>
                  <a:srgbClr val="3333FF"/>
                </a:solidFill>
              </a:rPr>
              <a:t>Vacation trip</a:t>
            </a:r>
            <a:endParaRPr lang="en-US" dirty="0" smtClean="0">
              <a:solidFill>
                <a:srgbClr val="3333FF"/>
              </a:solidFill>
            </a:endParaRPr>
          </a:p>
          <a:p>
            <a:r>
              <a:rPr lang="en-US" b="1" dirty="0" smtClean="0">
                <a:solidFill>
                  <a:srgbClr val="3333FF"/>
                </a:solidFill>
              </a:rPr>
              <a:t>Day trips around the state</a:t>
            </a:r>
            <a:endParaRPr lang="en-US" dirty="0" smtClean="0">
              <a:solidFill>
                <a:srgbClr val="3333FF"/>
              </a:solidFill>
            </a:endParaRPr>
          </a:p>
          <a:p>
            <a:r>
              <a:rPr lang="en-US" b="1" dirty="0" smtClean="0">
                <a:solidFill>
                  <a:srgbClr val="3333FF"/>
                </a:solidFill>
              </a:rPr>
              <a:t>Cruises</a:t>
            </a:r>
            <a:endParaRPr lang="en-US" dirty="0" smtClean="0">
              <a:solidFill>
                <a:srgbClr val="3333FF"/>
              </a:solidFill>
            </a:endParaRPr>
          </a:p>
          <a:p>
            <a:r>
              <a:rPr lang="en-US" b="1" dirty="0" smtClean="0">
                <a:solidFill>
                  <a:srgbClr val="3333FF"/>
                </a:solidFill>
              </a:rPr>
              <a:t> </a:t>
            </a:r>
            <a:endParaRPr lang="en-US" dirty="0" smtClean="0">
              <a:solidFill>
                <a:srgbClr val="3333FF"/>
              </a:solidFill>
            </a:endParaRPr>
          </a:p>
          <a:p>
            <a:r>
              <a:rPr lang="en-US" dirty="0" smtClean="0">
                <a:solidFill>
                  <a:srgbClr val="3333FF"/>
                </a:solidFill>
              </a:rPr>
              <a:t>Last year the program served over 800 families. Please contact us for help or suggestions  Ct Lifespan Respite Coalition    860-513-0172 </a:t>
            </a:r>
          </a:p>
          <a:p>
            <a:endParaRPr lang="en-US" dirty="0">
              <a:solidFill>
                <a:srgbClr val="3333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5679" y="707079"/>
            <a:ext cx="8615359" cy="968957"/>
          </a:xfrm>
        </p:spPr>
        <p:txBody>
          <a:bodyPr>
            <a:noAutofit/>
          </a:bodyPr>
          <a:lstStyle/>
          <a:p>
            <a:r>
              <a:rPr lang="en-US" sz="3600" b="1" dirty="0" smtClean="0">
                <a:solidFill>
                  <a:schemeClr val="accent4">
                    <a:lumMod val="75000"/>
                  </a:schemeClr>
                </a:solidFill>
              </a:rPr>
              <a:t>What Constitutes The State Title V Program?</a:t>
            </a:r>
            <a:endParaRPr lang="en-US" sz="3600" b="1" dirty="0">
              <a:solidFill>
                <a:schemeClr val="accent4">
                  <a:lumMod val="75000"/>
                </a:schemeClr>
              </a:solidFill>
            </a:endParaRPr>
          </a:p>
        </p:txBody>
      </p:sp>
      <p:sp>
        <p:nvSpPr>
          <p:cNvPr id="3" name="Subtitle 2"/>
          <p:cNvSpPr>
            <a:spLocks noGrp="1"/>
          </p:cNvSpPr>
          <p:nvPr>
            <p:ph type="subTitle" idx="1"/>
          </p:nvPr>
        </p:nvSpPr>
        <p:spPr>
          <a:xfrm>
            <a:off x="1371600" y="2147421"/>
            <a:ext cx="6400800" cy="3491379"/>
          </a:xfrm>
        </p:spPr>
        <p:txBody>
          <a:bodyPr>
            <a:normAutofit lnSpcReduction="10000"/>
          </a:bodyPr>
          <a:lstStyle/>
          <a:p>
            <a:r>
              <a:rPr lang="en-US" sz="2400" dirty="0" smtClean="0">
                <a:solidFill>
                  <a:srgbClr val="0000E5"/>
                </a:solidFill>
              </a:rPr>
              <a:t>Program Scope: The activities that  constitute the Title V program vary across states and regions. In any given jurisdiction, the scope of program activities are configured to best address the population needs and resources in that state. State  Title V programs indicate the specific MCH and CYSHCN activity areas they administer. Most MCH programs administer adolescent health, early childhood epidemiology, reproductive health ( including family  planning) and women’s</a:t>
            </a:r>
          </a:p>
          <a:p>
            <a:endParaRPr lang="en-US" sz="2400" dirty="0">
              <a:solidFill>
                <a:srgbClr val="0000E5"/>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97705" y="1307472"/>
            <a:ext cx="8185019" cy="4031873"/>
          </a:xfrm>
          <a:prstGeom prst="rect">
            <a:avLst/>
          </a:prstGeom>
          <a:noFill/>
        </p:spPr>
        <p:txBody>
          <a:bodyPr wrap="square" rtlCol="0">
            <a:spAutoFit/>
          </a:bodyPr>
          <a:lstStyle/>
          <a:p>
            <a:r>
              <a:rPr lang="en-US" sz="3200" b="1" dirty="0" smtClean="0">
                <a:solidFill>
                  <a:srgbClr val="0000FF"/>
                </a:solidFill>
              </a:rPr>
              <a:t>Health programs.  The most frequently  cited activity areas within CYSHCN programs are direct care, care coordination and financial assistance, medical home programs and transition programs.</a:t>
            </a:r>
          </a:p>
          <a:p>
            <a:endParaRPr lang="en-US" sz="3200" b="1" dirty="0" smtClean="0">
              <a:solidFill>
                <a:srgbClr val="0000FF"/>
              </a:solidFill>
            </a:endParaRPr>
          </a:p>
          <a:p>
            <a:r>
              <a:rPr lang="en-US" sz="3200" b="1" dirty="0" smtClean="0">
                <a:solidFill>
                  <a:srgbClr val="0000FF"/>
                </a:solidFill>
              </a:rPr>
              <a:t>Every states program looks different in responding to their states “ Needs Survey”. </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H_Pyramid_Purple.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246063"/>
            <a:ext cx="9144000" cy="68580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_MED_HOME_INIT_POSTER_27_8_5_x_11.jpg"/>
          <p:cNvPicPr>
            <a:picLocks noChangeAspect="1"/>
          </p:cNvPicPr>
          <p:nvPr/>
        </p:nvPicPr>
        <p:blipFill>
          <a:blip r:embed="rId2"/>
          <a:stretch>
            <a:fillRect/>
          </a:stretch>
        </p:blipFill>
        <p:spPr>
          <a:xfrm>
            <a:off x="215248" y="260976"/>
            <a:ext cx="8728302" cy="64133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ned Document from FAVOR001-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rot="5400000">
            <a:off x="1408781" y="-631253"/>
            <a:ext cx="6271966" cy="81930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ned Document from FAVOR001-1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99122" y="360637"/>
            <a:ext cx="6427844" cy="630332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ned Document from FAVOR001-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442345" y="391997"/>
            <a:ext cx="6819786" cy="60367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Scanned Document from FAVOR001-1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rot="16200000" flipH="1" flipV="1">
            <a:off x="1522573" y="-671485"/>
            <a:ext cx="6211786" cy="84451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TotalTime>
  <Words>506</Words>
  <Application>Microsoft Office PowerPoint</Application>
  <PresentationFormat>On-screen Show (4:3)</PresentationFormat>
  <Paragraphs>76</Paragraphs>
  <Slides>16</Slides>
  <Notes>1</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16</vt:i4>
      </vt:variant>
    </vt:vector>
  </HeadingPairs>
  <TitlesOfParts>
    <vt:vector size="19" baseType="lpstr">
      <vt:lpstr>Office Theme</vt:lpstr>
      <vt:lpstr>Macintosh HD:Users:sjsjl:Desktop:Title  V Contract:Yr 5-10 Proposal:Power point parts:A Top 10 List for.docx!OLE_LINK2</vt:lpstr>
      <vt:lpstr>Picture</vt:lpstr>
      <vt:lpstr>Partnering with your State’s Title V Agency</vt:lpstr>
      <vt:lpstr>What Constitutes The State Title V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 do outreach at 12 state-wide events a year. * We attend 10  set committee / council meetings a     month. * I am on the transition committee helping with    monthly transition planning sessions around     the state at the regional care coordination  centers * I do about 15 “Get Creative about respite” workshops     around the state at conferences &amp; support groups *  I have a seat on the medical home advisory council,       maternal child health committee, medicaid -saga       advisory group, CT Family support council, and      CT Family voices stake holders. *  We maintain a list serve for families and providers.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your State’s Title V Agency</dc:title>
  <dc:creator>Joy Liebeskid</dc:creator>
  <cp:lastModifiedBy>Harris, Elizabeth, A (Contractor)</cp:lastModifiedBy>
  <cp:revision>9</cp:revision>
  <cp:lastPrinted>2011-10-27T21:09:17Z</cp:lastPrinted>
  <dcterms:created xsi:type="dcterms:W3CDTF">2011-10-27T15:45:34Z</dcterms:created>
  <dcterms:modified xsi:type="dcterms:W3CDTF">2011-10-28T15:23:19Z</dcterms:modified>
</cp:coreProperties>
</file>