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5" r:id="rId3"/>
    <p:sldId id="267" r:id="rId4"/>
    <p:sldId id="268" r:id="rId5"/>
    <p:sldId id="269" r:id="rId6"/>
    <p:sldId id="271" r:id="rId7"/>
    <p:sldId id="272" r:id="rId8"/>
    <p:sldId id="257" r:id="rId9"/>
    <p:sldId id="258" r:id="rId10"/>
    <p:sldId id="259" r:id="rId11"/>
    <p:sldId id="260" r:id="rId12"/>
    <p:sldId id="261" r:id="rId13"/>
    <p:sldId id="263" r:id="rId14"/>
    <p:sldId id="273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4352" autoAdjust="0"/>
  </p:normalViewPr>
  <p:slideViewPr>
    <p:cSldViewPr>
      <p:cViewPr varScale="1">
        <p:scale>
          <a:sx n="57" d="100"/>
          <a:sy n="57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7755E-05D8-400F-8755-D906C0C0491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80B0D-457C-48A1-8BC0-2405D756E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35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92C22-67F0-444C-A47F-516666790CDF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13003-959C-48F6-B3C5-E4F10F02A3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7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FE695-D681-4F34-9834-411DDC88FF9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FE695-D681-4F34-9834-411DDC88FF95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30084-9346-487F-B31C-76E9443F2E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30084-9346-487F-B31C-76E9443F2E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Office for Children with Special Health Care Needs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October 27, 2008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E3137-1263-4C9E-9D79-E543422E1A94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Office for Children with Special Health Care Needs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February 18, 2010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DB829-B0B8-4172-A197-7AA647A809F0}" type="slidenum">
              <a:rPr lang="en-US"/>
              <a:pPr/>
              <a:t>14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79C7-7B1A-4419-98A2-DE6E52A0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EFF7-87E1-4CA8-9197-47D8D7974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26FA0-EE20-49EE-90E7-655E8CBDC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B1BC-5BE7-40AF-AEB4-3066D7DA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C181-7537-4804-8AC5-ED437A955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673A0-BE4C-40DF-B42C-B21A2EA57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DF57-F902-437F-83CC-ECE747650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FDB0-7D3C-4799-99C9-471849580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F2D24-612A-46C6-87E4-25ACA56D3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3E4C-5884-455C-9949-6A890C109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CBDA6-FC0A-4F9D-9F10-3C0A38B0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658F28-26F2-43B9-8007-4565C0C8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ll other slides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small logo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040000"/>
              </a:clrFrom>
              <a:clrTo>
                <a:srgbClr val="04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562600"/>
            <a:ext cx="14001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CSHCN@azdh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zdhs.gov/phs/ocshcn/index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05000"/>
          </a:xfrm>
        </p:spPr>
        <p:txBody>
          <a:bodyPr/>
          <a:lstStyle/>
          <a:p>
            <a:r>
              <a:rPr lang="en-US" sz="4000" dirty="0" smtClean="0"/>
              <a:t>Office for Children with Special Health Care Needs (OCSHCN)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1"/>
            <a:ext cx="8229600" cy="11430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Many Faces Respite Conference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November 2 – 3, 2011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Glendale, Arizona</a:t>
            </a:r>
            <a:endParaRPr lang="en-US" sz="2400" dirty="0"/>
          </a:p>
        </p:txBody>
      </p:sp>
      <p:pic>
        <p:nvPicPr>
          <p:cNvPr id="4" name="Picture 3" descr="I:\OSCHCN Selection\W Visible Disabilities\iStock_000008844876X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3262312" cy="21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Competence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667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An awareness and appreciation of customs, values and beliefs and the ability to incorporate them into assessment, treatment and interaction with any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Personal Values are Formed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Family and childhood messages</a:t>
            </a:r>
          </a:p>
          <a:p>
            <a:pPr eaLnBrk="1" hangingPunct="1"/>
            <a:r>
              <a:rPr lang="en-US" sz="2800" smtClean="0"/>
              <a:t>Lifestyle</a:t>
            </a:r>
          </a:p>
          <a:p>
            <a:pPr eaLnBrk="1" hangingPunct="1"/>
            <a:r>
              <a:rPr lang="en-US" sz="2800" smtClean="0"/>
              <a:t>Age</a:t>
            </a:r>
          </a:p>
          <a:p>
            <a:pPr eaLnBrk="1" hangingPunct="1"/>
            <a:r>
              <a:rPr lang="en-US" sz="2800" smtClean="0"/>
              <a:t>Geographic location</a:t>
            </a:r>
          </a:p>
          <a:p>
            <a:pPr eaLnBrk="1" hangingPunct="1"/>
            <a:r>
              <a:rPr lang="en-US" sz="2800" smtClean="0"/>
              <a:t>Religious education </a:t>
            </a:r>
          </a:p>
          <a:p>
            <a:pPr eaLnBrk="1" hangingPunct="1"/>
            <a:r>
              <a:rPr lang="en-US" sz="2800" smtClean="0"/>
              <a:t>Formal schooling</a:t>
            </a:r>
          </a:p>
          <a:p>
            <a:pPr eaLnBrk="1" hangingPunct="1"/>
            <a:r>
              <a:rPr lang="en-US" sz="2800" smtClean="0"/>
              <a:t>Peer groups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3" descr="I:\OSCHCN Selection\Families\iStock_000005493619X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255770" cy="34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/>
              <a:t>Values – Group Activity</a:t>
            </a:r>
          </a:p>
        </p:txBody>
      </p:sp>
      <p:pic>
        <p:nvPicPr>
          <p:cNvPr id="7" name="Picture 6" descr="I:\OSCHCN Selection\Families\iStock_000001027945X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7201"/>
            <a:ext cx="3671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Values</a:t>
            </a:r>
          </a:p>
        </p:txBody>
      </p:sp>
      <p:sp>
        <p:nvSpPr>
          <p:cNvPr id="7171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Money</a:t>
            </a:r>
            <a:endParaRPr lang="en-US" smtClean="0"/>
          </a:p>
          <a:p>
            <a:r>
              <a:rPr lang="en-US" b="1" smtClean="0"/>
              <a:t>Tradition</a:t>
            </a:r>
          </a:p>
          <a:p>
            <a:r>
              <a:rPr lang="en-US" b="1" smtClean="0"/>
              <a:t>Self-Reliance</a:t>
            </a:r>
          </a:p>
          <a:p>
            <a:r>
              <a:rPr lang="en-US" b="1" smtClean="0"/>
              <a:t>Success</a:t>
            </a:r>
            <a:endParaRPr lang="en-US" smtClean="0"/>
          </a:p>
          <a:p>
            <a:r>
              <a:rPr lang="en-US" b="1" smtClean="0"/>
              <a:t>Religion</a:t>
            </a:r>
            <a:endParaRPr lang="en-US" smtClean="0"/>
          </a:p>
        </p:txBody>
      </p:sp>
      <p:pic>
        <p:nvPicPr>
          <p:cNvPr id="4" name="Picture 3" descr="I:\OSCHCN Selection\Families\iStock_000004398754X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3569637" cy="238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7696200" cy="4648200"/>
          </a:xfrm>
        </p:spPr>
        <p:txBody>
          <a:bodyPr/>
          <a:lstStyle/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Office for Children with Special Health Care Needs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Bureau of Women’s and Children’s Health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Arizona Department of Health Services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150 N. 18</a:t>
            </a:r>
            <a:r>
              <a:rPr lang="en-US" sz="2000" baseline="30000" dirty="0" smtClean="0">
                <a:latin typeface="Arial" charset="0"/>
              </a:rPr>
              <a:t>th</a:t>
            </a:r>
            <a:r>
              <a:rPr lang="en-US" sz="2000" dirty="0" smtClean="0">
                <a:latin typeface="Arial" charset="0"/>
              </a:rPr>
              <a:t> Avenue, Suite 320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Phoenix, AZ  85007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Tel: 602-542-1860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latin typeface="Arial" charset="0"/>
              </a:rPr>
              <a:t>Fax: 602-542-2589</a:t>
            </a:r>
          </a:p>
          <a:p>
            <a:pPr lvl="1" algn="ctr" eaLnBrk="1" hangingPunct="1">
              <a:spcBef>
                <a:spcPts val="0"/>
              </a:spcBef>
              <a:buNone/>
            </a:pPr>
            <a:r>
              <a:rPr lang="en-US" sz="2000" dirty="0" smtClean="0"/>
              <a:t>Toll Free: -8000-232-1676</a:t>
            </a: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hlinkClick r:id="rId3"/>
              </a:rPr>
              <a:t> OCSHCN@azdhs.gov</a:t>
            </a: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lvl="1" algn="ctr" eaLnBrk="1" hangingPunct="1">
              <a:spcBef>
                <a:spcPts val="0"/>
              </a:spcBef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hlinkClick r:id="rId4"/>
              </a:rPr>
              <a:t>http://www.azdhs.gov/phs/ocshcn/index.htm</a:t>
            </a: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 smtClean="0"/>
              <a:t>Questions?</a:t>
            </a:r>
          </a:p>
        </p:txBody>
      </p:sp>
      <p:pic>
        <p:nvPicPr>
          <p:cNvPr id="6" name="Picture Placeholder 4" descr="iStock_000001209440XSmal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786" b="19786"/>
          <a:stretch>
            <a:fillRect/>
          </a:stretch>
        </p:blipFill>
        <p:spPr>
          <a:xfrm>
            <a:off x="1792288" y="612775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066800" y="990600"/>
            <a:ext cx="3048000" cy="4038600"/>
          </a:xfrm>
        </p:spPr>
        <p:txBody>
          <a:bodyPr/>
          <a:lstStyle/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b="1" dirty="0" smtClean="0"/>
              <a:t>Vision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All children and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youth with 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special health 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care needs have 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the opportunity to 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reach their full </a:t>
            </a:r>
          </a:p>
          <a:p>
            <a:pPr lvl="0" eaLnBrk="1" hangingPunct="1">
              <a:spcBef>
                <a:spcPts val="0"/>
              </a:spcBef>
              <a:buNone/>
              <a:defRPr/>
            </a:pPr>
            <a:r>
              <a:rPr lang="en-US" sz="2800" dirty="0" smtClean="0"/>
              <a:t>potential.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19600" y="9906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defRPr/>
            </a:pPr>
            <a:r>
              <a:rPr lang="en-US" sz="2800" b="1" kern="0" dirty="0" smtClean="0"/>
              <a:t>Mission</a:t>
            </a:r>
          </a:p>
          <a:p>
            <a:pPr marL="342900" lvl="0" indent="-342900">
              <a:spcBef>
                <a:spcPts val="0"/>
              </a:spcBef>
              <a:defRPr/>
            </a:pPr>
            <a:endParaRPr lang="en-US" sz="14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To </a:t>
            </a:r>
            <a:r>
              <a:rPr lang="en-US" sz="2800" kern="0" dirty="0"/>
              <a:t>continuously </a:t>
            </a:r>
            <a:endParaRPr lang="en-US" sz="28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improve comprehensive 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systems of </a:t>
            </a:r>
            <a:r>
              <a:rPr lang="en-US" sz="2800" kern="0" dirty="0"/>
              <a:t>care that </a:t>
            </a:r>
            <a:endParaRPr lang="en-US" sz="28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enhance the </a:t>
            </a:r>
            <a:r>
              <a:rPr lang="en-US" sz="2800" kern="0" dirty="0"/>
              <a:t>health, </a:t>
            </a:r>
            <a:endParaRPr lang="en-US" sz="28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future </a:t>
            </a:r>
            <a:r>
              <a:rPr lang="en-US" sz="2800" kern="0" dirty="0"/>
              <a:t>and </a:t>
            </a:r>
            <a:r>
              <a:rPr lang="en-US" sz="2800" kern="0" dirty="0" smtClean="0"/>
              <a:t>quality of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life </a:t>
            </a:r>
            <a:r>
              <a:rPr lang="en-US" sz="2800" kern="0" dirty="0"/>
              <a:t>for </a:t>
            </a:r>
            <a:r>
              <a:rPr lang="en-US" sz="2800" kern="0" dirty="0" smtClean="0"/>
              <a:t>children </a:t>
            </a:r>
            <a:r>
              <a:rPr lang="en-US" sz="2800" kern="0" dirty="0"/>
              <a:t>and </a:t>
            </a:r>
            <a:endParaRPr lang="en-US" sz="28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youth and </a:t>
            </a:r>
            <a:r>
              <a:rPr lang="en-US" sz="2800" kern="0" dirty="0"/>
              <a:t>their </a:t>
            </a:r>
            <a:endParaRPr lang="en-US" sz="2800" kern="0" dirty="0" smtClean="0"/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800" kern="0" dirty="0" smtClean="0"/>
              <a:t>families</a:t>
            </a:r>
            <a:r>
              <a:rPr lang="en-US" sz="2800" kern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Definition of children with special health care needs (CSHCN)</a:t>
            </a:r>
          </a:p>
        </p:txBody>
      </p:sp>
      <p:sp>
        <p:nvSpPr>
          <p:cNvPr id="265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486400" cy="2895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Children with a chronic physical, developmental, behavioral, or emotional condition, and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400" dirty="0" smtClean="0"/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Who require health and related service beyond those required by children (birth – 21 years old) generally.</a:t>
            </a:r>
          </a:p>
        </p:txBody>
      </p:sp>
      <p:sp>
        <p:nvSpPr>
          <p:cNvPr id="265219" name="Text Box 4"/>
          <p:cNvSpPr txBox="1">
            <a:spLocks noChangeArrowheads="1"/>
          </p:cNvSpPr>
          <p:nvPr/>
        </p:nvSpPr>
        <p:spPr bwMode="auto">
          <a:xfrm>
            <a:off x="990600" y="5045075"/>
            <a:ext cx="7010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Defined by the U.S. Department of Health and Human Services, Health Resources and Services Administration, Maternal and Child Health Bureau (MCHB) </a:t>
            </a:r>
          </a:p>
        </p:txBody>
      </p:sp>
      <p:pic>
        <p:nvPicPr>
          <p:cNvPr id="5" name="Picture 4" descr="I:\OSCHCN Selection\W Visible Disabilities\iStock_000005912789XSma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265553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OCSHCN</a:t>
            </a:r>
          </a:p>
        </p:txBody>
      </p:sp>
      <p:sp>
        <p:nvSpPr>
          <p:cNvPr id="265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Title V Maternal Child Health Block Grant</a:t>
            </a:r>
          </a:p>
          <a:p>
            <a:pPr eaLnBrk="1" hangingPunct="1">
              <a:buNone/>
            </a:pPr>
            <a:endParaRPr lang="en-US" sz="1200" dirty="0" smtClean="0"/>
          </a:p>
          <a:p>
            <a:pPr marL="285750" indent="-285750"/>
            <a:r>
              <a:rPr lang="en-US" sz="2800" dirty="0" smtClean="0">
                <a:latin typeface="Arial" charset="0"/>
              </a:rPr>
              <a:t>Promotes Best Practices</a:t>
            </a:r>
          </a:p>
          <a:p>
            <a:pPr marL="685800" lvl="1"/>
            <a:r>
              <a:rPr lang="en-US" sz="2400" dirty="0" smtClean="0">
                <a:latin typeface="Arial" charset="0"/>
              </a:rPr>
              <a:t>Family-Centered</a:t>
            </a:r>
          </a:p>
          <a:p>
            <a:pPr marL="685800" lvl="1"/>
            <a:r>
              <a:rPr lang="en-US" sz="2400" dirty="0" smtClean="0">
                <a:latin typeface="Arial" charset="0"/>
              </a:rPr>
              <a:t>Culturally Effective Care</a:t>
            </a:r>
          </a:p>
          <a:p>
            <a:pPr marL="685800" lvl="1"/>
            <a:r>
              <a:rPr lang="en-US" sz="2400" dirty="0" smtClean="0"/>
              <a:t>Family</a:t>
            </a:r>
            <a:r>
              <a:rPr lang="en-US" sz="2400" dirty="0" smtClean="0">
                <a:latin typeface="Arial" charset="0"/>
              </a:rPr>
              <a:t> and Youth Involvement</a:t>
            </a:r>
          </a:p>
          <a:p>
            <a:pPr marL="685800" lvl="1"/>
            <a:r>
              <a:rPr lang="en-US" sz="2400" dirty="0" smtClean="0">
                <a:latin typeface="Arial" charset="0"/>
              </a:rPr>
              <a:t>Transition to Adulthood</a:t>
            </a:r>
          </a:p>
          <a:p>
            <a:pPr marL="685800" lvl="1"/>
            <a:r>
              <a:rPr lang="en-US" sz="2400" dirty="0" smtClean="0">
                <a:latin typeface="Arial" charset="0"/>
              </a:rPr>
              <a:t>Medical Home</a:t>
            </a:r>
          </a:p>
          <a:p>
            <a:pPr marL="685800" lvl="1">
              <a:buNone/>
            </a:pPr>
            <a:endParaRPr lang="en-US" sz="1200" dirty="0" smtClean="0">
              <a:latin typeface="Arial" charset="0"/>
            </a:endParaRPr>
          </a:p>
          <a:p>
            <a:pPr eaLnBrk="1" hangingPunct="1"/>
            <a:r>
              <a:rPr lang="en-US" sz="2800" dirty="0" smtClean="0"/>
              <a:t>E-Learning &amp; Telemedicine</a:t>
            </a:r>
          </a:p>
        </p:txBody>
      </p:sp>
      <p:pic>
        <p:nvPicPr>
          <p:cNvPr id="5" name="Picture 4" descr="I:\OSCHCN Selection\Teens\iStock_000003539656XSma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438400"/>
            <a:ext cx="302169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OCSHCN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sz="2800" dirty="0" smtClean="0"/>
              <a:t>Educate families, providers and child-serving agencies on eligibility rules and processes for accessing services</a:t>
            </a:r>
          </a:p>
          <a:p>
            <a:endParaRPr lang="en-US" sz="800" dirty="0" smtClean="0"/>
          </a:p>
          <a:p>
            <a:r>
              <a:rPr lang="en-US" sz="2800" dirty="0" smtClean="0"/>
              <a:t>Increase access to available and appropriate services for children and youth with special health care needs </a:t>
            </a:r>
          </a:p>
          <a:p>
            <a:endParaRPr lang="en-US" sz="800" dirty="0" smtClean="0"/>
          </a:p>
          <a:p>
            <a:r>
              <a:rPr lang="en-US" sz="2800" dirty="0" smtClean="0"/>
              <a:t>Increase recognition of families as integral partners in care of their child’s health and well being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             OCSHCN Resources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Care coordination tools for CYSHCN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Parent and Youth Leadership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Breaking the Diagnosis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Communicating with Physicians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Resiliency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Cultural Competency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Values, Beliefs and Attitudes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Disability Awareness and Sensitivity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Diversity of Families</a:t>
            </a:r>
          </a:p>
        </p:txBody>
      </p:sp>
      <p:pic>
        <p:nvPicPr>
          <p:cNvPr id="4" name="Picture 3" descr="I:\OSCHCN Selection\W Visible Disabilities\iStock_00000492268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752600"/>
            <a:ext cx="24765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Call </a:t>
            </a:r>
            <a:r>
              <a:rPr lang="en-US" dirty="0" smtClean="0">
                <a:solidFill>
                  <a:schemeClr val="tx1"/>
                </a:solidFill>
              </a:rPr>
              <a:t>OCSHCN . </a:t>
            </a:r>
            <a:r>
              <a:rPr lang="en-US" dirty="0">
                <a:solidFill>
                  <a:schemeClr val="tx1"/>
                </a:solidFill>
              </a:rPr>
              <a:t>. .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010400" cy="4267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Because every issue changes when you consider including children with special health care needs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Childcare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Mental/behavioral health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School policies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Obesity campaigns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Injury prevention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Advanced directives and end of life decisions</a:t>
            </a:r>
          </a:p>
        </p:txBody>
      </p:sp>
      <p:pic>
        <p:nvPicPr>
          <p:cNvPr id="4" name="Content Placeholder 4" descr="iStock_000001413289X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362200"/>
            <a:ext cx="1702594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Competence:</a:t>
            </a:r>
          </a:p>
          <a:p>
            <a:pPr eaLnBrk="1" hangingPunct="1"/>
            <a:r>
              <a:rPr lang="en-US" smtClean="0"/>
              <a:t>An exploration of Values, Beliefs and Attitudes</a:t>
            </a:r>
          </a:p>
        </p:txBody>
      </p:sp>
      <p:pic>
        <p:nvPicPr>
          <p:cNvPr id="5" name="Picture 4" descr="I:\OSCHCN Selection\Families\iStock_000008363706X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2061419" cy="30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667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The integrated pattern of human behavior that includes thought, communication, actions, customs, beliefs, values and institutions of racial, ethnic, religious or social group.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410</Words>
  <Application>Microsoft Office PowerPoint</Application>
  <PresentationFormat>On-screen Show (4:3)</PresentationFormat>
  <Paragraphs>110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Office for Children with Special Health Care Needs (OCSHCN)</vt:lpstr>
      <vt:lpstr>PowerPoint Presentation</vt:lpstr>
      <vt:lpstr>Definition of children with special health care needs (CSHCN)</vt:lpstr>
      <vt:lpstr>OCSHCN</vt:lpstr>
      <vt:lpstr>OCSHCN Priorities</vt:lpstr>
      <vt:lpstr>             OCSHCN Resources  </vt:lpstr>
      <vt:lpstr>Call OCSHCN . . .</vt:lpstr>
      <vt:lpstr>PowerPoint Presentation</vt:lpstr>
      <vt:lpstr>Culture</vt:lpstr>
      <vt:lpstr>Cultural Competence</vt:lpstr>
      <vt:lpstr>How Personal Values are Formed</vt:lpstr>
      <vt:lpstr>Values – Group Activity</vt:lpstr>
      <vt:lpstr>Examples of Values</vt:lpstr>
      <vt:lpstr>PowerPoint Presentation</vt:lpstr>
      <vt:lpstr>Questions?</vt:lpstr>
    </vt:vector>
  </TitlesOfParts>
  <Company>ADHS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marlowm</dc:creator>
  <cp:lastModifiedBy>Harris, Elizabeth, A (Contractor)</cp:lastModifiedBy>
  <cp:revision>21</cp:revision>
  <dcterms:created xsi:type="dcterms:W3CDTF">2008-05-13T17:26:59Z</dcterms:created>
  <dcterms:modified xsi:type="dcterms:W3CDTF">2011-10-26T17:51:10Z</dcterms:modified>
</cp:coreProperties>
</file>